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7" r:id="rId2"/>
    <p:sldId id="257" r:id="rId3"/>
    <p:sldId id="260" r:id="rId4"/>
    <p:sldId id="261" r:id="rId5"/>
    <p:sldId id="262" r:id="rId6"/>
    <p:sldId id="263" r:id="rId7"/>
    <p:sldId id="264" r:id="rId8"/>
    <p:sldId id="265" r:id="rId9"/>
    <p:sldId id="266"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66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21F5EF-B945-42C1-B8D2-8F9380C26973}" type="datetimeFigureOut">
              <a:rPr lang="en-US" smtClean="0"/>
              <a:pPr/>
              <a:t>10/10/2017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3177E0-3C9A-4D83-AEDA-2FF92F24F7E9}" type="slidenum">
              <a:rPr lang="en-US" smtClean="0"/>
              <a:pPr/>
              <a:t>‹#›</a:t>
            </a:fld>
            <a:endParaRPr lang="en-US"/>
          </a:p>
        </p:txBody>
      </p:sp>
    </p:spTree>
    <p:extLst>
      <p:ext uri="{BB962C8B-B14F-4D97-AF65-F5344CB8AC3E}">
        <p14:creationId xmlns:p14="http://schemas.microsoft.com/office/powerpoint/2010/main" val="1055030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endParaRPr lang="fa-IR" smtClean="0"/>
          </a:p>
        </p:txBody>
      </p:sp>
      <p:sp>
        <p:nvSpPr>
          <p:cNvPr id="126980" name="Slide Number Placeholder 3"/>
          <p:cNvSpPr>
            <a:spLocks noGrp="1"/>
          </p:cNvSpPr>
          <p:nvPr>
            <p:ph type="sldNum" sz="quarter" idx="5"/>
          </p:nvPr>
        </p:nvSpPr>
        <p:spPr>
          <a:noFill/>
        </p:spPr>
        <p:txBody>
          <a:bodyPr/>
          <a:lstStyle/>
          <a:p>
            <a:fld id="{B9EB47D7-C1E9-4FED-9119-30ED15AECFB2}" type="slidenum">
              <a:rPr lang="zh-CN" altLang="en-US" smtClean="0"/>
              <a:pPr/>
              <a:t>2</a:t>
            </a:fld>
            <a:endParaRPr lang="en-US" altLang="zh-CN" smtClean="0"/>
          </a:p>
        </p:txBody>
      </p:sp>
    </p:spTree>
    <p:extLst>
      <p:ext uri="{BB962C8B-B14F-4D97-AF65-F5344CB8AC3E}">
        <p14:creationId xmlns:p14="http://schemas.microsoft.com/office/powerpoint/2010/main" val="1533335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endParaRPr lang="fa-IR" smtClean="0"/>
          </a:p>
        </p:txBody>
      </p:sp>
      <p:sp>
        <p:nvSpPr>
          <p:cNvPr id="137220" name="Slide Number Placeholder 3"/>
          <p:cNvSpPr>
            <a:spLocks noGrp="1"/>
          </p:cNvSpPr>
          <p:nvPr>
            <p:ph type="sldNum" sz="quarter" idx="5"/>
          </p:nvPr>
        </p:nvSpPr>
        <p:spPr>
          <a:noFill/>
        </p:spPr>
        <p:txBody>
          <a:bodyPr/>
          <a:lstStyle/>
          <a:p>
            <a:fld id="{588E29C8-EB40-4FCB-9408-8AA590A17613}" type="slidenum">
              <a:rPr lang="zh-CN" altLang="en-US" smtClean="0"/>
              <a:pPr/>
              <a:t>12</a:t>
            </a:fld>
            <a:endParaRPr lang="en-US" altLang="zh-CN" smtClean="0"/>
          </a:p>
        </p:txBody>
      </p:sp>
    </p:spTree>
    <p:extLst>
      <p:ext uri="{BB962C8B-B14F-4D97-AF65-F5344CB8AC3E}">
        <p14:creationId xmlns:p14="http://schemas.microsoft.com/office/powerpoint/2010/main" val="2050639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endParaRPr lang="fa-IR" smtClean="0"/>
          </a:p>
        </p:txBody>
      </p:sp>
      <p:sp>
        <p:nvSpPr>
          <p:cNvPr id="138244" name="Slide Number Placeholder 3"/>
          <p:cNvSpPr>
            <a:spLocks noGrp="1"/>
          </p:cNvSpPr>
          <p:nvPr>
            <p:ph type="sldNum" sz="quarter" idx="5"/>
          </p:nvPr>
        </p:nvSpPr>
        <p:spPr>
          <a:noFill/>
        </p:spPr>
        <p:txBody>
          <a:bodyPr/>
          <a:lstStyle/>
          <a:p>
            <a:fld id="{049D1666-C52C-4338-A73B-EBAD814DF7EB}" type="slidenum">
              <a:rPr lang="zh-CN" altLang="en-US" smtClean="0"/>
              <a:pPr/>
              <a:t>13</a:t>
            </a:fld>
            <a:endParaRPr lang="en-US" altLang="zh-CN" smtClean="0"/>
          </a:p>
        </p:txBody>
      </p:sp>
    </p:spTree>
    <p:extLst>
      <p:ext uri="{BB962C8B-B14F-4D97-AF65-F5344CB8AC3E}">
        <p14:creationId xmlns:p14="http://schemas.microsoft.com/office/powerpoint/2010/main" val="3065065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endParaRPr lang="fa-IR" smtClean="0"/>
          </a:p>
        </p:txBody>
      </p:sp>
      <p:sp>
        <p:nvSpPr>
          <p:cNvPr id="139268" name="Slide Number Placeholder 3"/>
          <p:cNvSpPr>
            <a:spLocks noGrp="1"/>
          </p:cNvSpPr>
          <p:nvPr>
            <p:ph type="sldNum" sz="quarter" idx="5"/>
          </p:nvPr>
        </p:nvSpPr>
        <p:spPr>
          <a:noFill/>
        </p:spPr>
        <p:txBody>
          <a:bodyPr/>
          <a:lstStyle/>
          <a:p>
            <a:fld id="{79D3DA0F-0F70-445D-97D8-562873BC04BB}" type="slidenum">
              <a:rPr lang="zh-CN" altLang="en-US" smtClean="0"/>
              <a:pPr/>
              <a:t>14</a:t>
            </a:fld>
            <a:endParaRPr lang="en-US" altLang="zh-CN" smtClean="0"/>
          </a:p>
        </p:txBody>
      </p:sp>
    </p:spTree>
    <p:extLst>
      <p:ext uri="{BB962C8B-B14F-4D97-AF65-F5344CB8AC3E}">
        <p14:creationId xmlns:p14="http://schemas.microsoft.com/office/powerpoint/2010/main" val="4139762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8E58C412-9459-4693-A1F7-F1A765831ACD}" type="slidenum">
              <a:rPr lang="en-US" smtClean="0">
                <a:latin typeface="Arial" pitchFamily="34" charset="0"/>
              </a:rPr>
              <a:pPr/>
              <a:t>16</a:t>
            </a:fld>
            <a:endParaRPr lang="en-US" smtClean="0">
              <a:latin typeface="Arial" pitchFamily="34" charset="0"/>
            </a:endParaRPr>
          </a:p>
        </p:txBody>
      </p:sp>
      <p:sp>
        <p:nvSpPr>
          <p:cNvPr id="140291" name="Rectangle 2"/>
          <p:cNvSpPr>
            <a:spLocks noGrp="1" noRot="1" noChangeAspect="1" noChangeArrowheads="1" noTextEdit="1"/>
          </p:cNvSpPr>
          <p:nvPr>
            <p:ph type="sldImg"/>
          </p:nvPr>
        </p:nvSpPr>
        <p:spPr>
          <a:xfrm>
            <a:off x="1144588" y="685800"/>
            <a:ext cx="4572000" cy="3429000"/>
          </a:xfrm>
          <a:ln/>
        </p:spPr>
      </p:sp>
      <p:sp>
        <p:nvSpPr>
          <p:cNvPr id="140292" name="Rectangle 3"/>
          <p:cNvSpPr>
            <a:spLocks noGrp="1" noChangeArrowheads="1"/>
          </p:cNvSpPr>
          <p:nvPr>
            <p:ph type="body" idx="1"/>
          </p:nvPr>
        </p:nvSpPr>
        <p:spPr>
          <a:xfrm>
            <a:off x="914400" y="4343400"/>
            <a:ext cx="5029200" cy="4114800"/>
          </a:xfrm>
          <a:noFill/>
          <a:ln/>
        </p:spPr>
        <p:txBody>
          <a:bodyPr lIns="90169" tIns="45084" rIns="90169" bIns="45084"/>
          <a:lstStyle/>
          <a:p>
            <a:pPr eaLnBrk="1" hangingPunct="1"/>
            <a:r>
              <a:rPr lang="en-US" smtClean="0">
                <a:latin typeface="Arial" pitchFamily="34" charset="0"/>
              </a:rPr>
              <a:t>More often a woman will have the fetus engage in what is termed “posterior asynclitism” or with the sagittal suture (anteroposterior diameter) closer to the symphysis pubis than to the sacrum.  Uterine contractions will tend to force the head both downward and laterally to correct this to a more normal synclitic position.</a:t>
            </a:r>
          </a:p>
          <a:p>
            <a:pPr eaLnBrk="1" hangingPunct="1"/>
            <a:endParaRPr lang="en-US" smtClean="0">
              <a:latin typeface="Arial" pitchFamily="34" charset="0"/>
            </a:endParaRPr>
          </a:p>
          <a:p>
            <a:pPr eaLnBrk="1" hangingPunct="1"/>
            <a:r>
              <a:rPr lang="en-US" smtClean="0">
                <a:latin typeface="Arial" pitchFamily="34" charset="0"/>
              </a:rPr>
              <a:t>Anterior asynclitism (also called Nagele obliquity) is associated with a lax abdominal wall, and the sagittal suture is closer to the sacrum than to the symphysis pubis.  A fetus in this position often indicates that a labor  may be longer and that interventions such as mild abdominal binding may be needed to encourage fetal repositioning.</a:t>
            </a:r>
          </a:p>
        </p:txBody>
      </p:sp>
    </p:spTree>
    <p:extLst>
      <p:ext uri="{BB962C8B-B14F-4D97-AF65-F5344CB8AC3E}">
        <p14:creationId xmlns:p14="http://schemas.microsoft.com/office/powerpoint/2010/main" val="2201518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endParaRPr lang="fa-IR" smtClean="0"/>
          </a:p>
        </p:txBody>
      </p:sp>
      <p:sp>
        <p:nvSpPr>
          <p:cNvPr id="141316" name="Slide Number Placeholder 3"/>
          <p:cNvSpPr>
            <a:spLocks noGrp="1"/>
          </p:cNvSpPr>
          <p:nvPr>
            <p:ph type="sldNum" sz="quarter" idx="5"/>
          </p:nvPr>
        </p:nvSpPr>
        <p:spPr>
          <a:noFill/>
        </p:spPr>
        <p:txBody>
          <a:bodyPr/>
          <a:lstStyle/>
          <a:p>
            <a:fld id="{4BBD0317-C30A-4C41-85D2-9DA14A0C3F31}" type="slidenum">
              <a:rPr lang="zh-CN" altLang="en-US" smtClean="0"/>
              <a:pPr/>
              <a:t>17</a:t>
            </a:fld>
            <a:endParaRPr lang="en-US" altLang="zh-CN" smtClean="0"/>
          </a:p>
        </p:txBody>
      </p:sp>
    </p:spTree>
    <p:extLst>
      <p:ext uri="{BB962C8B-B14F-4D97-AF65-F5344CB8AC3E}">
        <p14:creationId xmlns:p14="http://schemas.microsoft.com/office/powerpoint/2010/main" val="1304155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endParaRPr lang="fa-IR" smtClean="0"/>
          </a:p>
        </p:txBody>
      </p:sp>
      <p:sp>
        <p:nvSpPr>
          <p:cNvPr id="142340" name="Slide Number Placeholder 3"/>
          <p:cNvSpPr>
            <a:spLocks noGrp="1"/>
          </p:cNvSpPr>
          <p:nvPr>
            <p:ph type="sldNum" sz="quarter" idx="5"/>
          </p:nvPr>
        </p:nvSpPr>
        <p:spPr>
          <a:noFill/>
        </p:spPr>
        <p:txBody>
          <a:bodyPr/>
          <a:lstStyle/>
          <a:p>
            <a:fld id="{F6FBCD48-D222-43C9-AD98-29327ACE84FD}" type="slidenum">
              <a:rPr lang="zh-CN" altLang="en-US" smtClean="0"/>
              <a:pPr/>
              <a:t>18</a:t>
            </a:fld>
            <a:endParaRPr lang="en-US" altLang="zh-CN" smtClean="0"/>
          </a:p>
        </p:txBody>
      </p:sp>
    </p:spTree>
    <p:extLst>
      <p:ext uri="{BB962C8B-B14F-4D97-AF65-F5344CB8AC3E}">
        <p14:creationId xmlns:p14="http://schemas.microsoft.com/office/powerpoint/2010/main" val="2193649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endParaRPr lang="fa-IR" smtClean="0"/>
          </a:p>
        </p:txBody>
      </p:sp>
      <p:sp>
        <p:nvSpPr>
          <p:cNvPr id="143364" name="Slide Number Placeholder 3"/>
          <p:cNvSpPr>
            <a:spLocks noGrp="1"/>
          </p:cNvSpPr>
          <p:nvPr>
            <p:ph type="sldNum" sz="quarter" idx="5"/>
          </p:nvPr>
        </p:nvSpPr>
        <p:spPr>
          <a:noFill/>
        </p:spPr>
        <p:txBody>
          <a:bodyPr/>
          <a:lstStyle/>
          <a:p>
            <a:fld id="{06DC0D36-689C-4931-96EC-24A1ED7D938F}" type="slidenum">
              <a:rPr lang="zh-CN" altLang="en-US" smtClean="0"/>
              <a:pPr/>
              <a:t>19</a:t>
            </a:fld>
            <a:endParaRPr lang="en-US" altLang="zh-CN" smtClean="0"/>
          </a:p>
        </p:txBody>
      </p:sp>
    </p:spTree>
    <p:extLst>
      <p:ext uri="{BB962C8B-B14F-4D97-AF65-F5344CB8AC3E}">
        <p14:creationId xmlns:p14="http://schemas.microsoft.com/office/powerpoint/2010/main" val="972925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p:spPr>
        <p:txBody>
          <a:bodyPr/>
          <a:lstStyle/>
          <a:p>
            <a:endParaRPr lang="fa-IR" smtClean="0"/>
          </a:p>
        </p:txBody>
      </p:sp>
      <p:sp>
        <p:nvSpPr>
          <p:cNvPr id="144388" name="Slide Number Placeholder 3"/>
          <p:cNvSpPr>
            <a:spLocks noGrp="1"/>
          </p:cNvSpPr>
          <p:nvPr>
            <p:ph type="sldNum" sz="quarter" idx="5"/>
          </p:nvPr>
        </p:nvSpPr>
        <p:spPr>
          <a:noFill/>
        </p:spPr>
        <p:txBody>
          <a:bodyPr/>
          <a:lstStyle/>
          <a:p>
            <a:fld id="{D64D5CFD-08C6-4010-869C-2A5CCD3E4D68}" type="slidenum">
              <a:rPr lang="zh-CN" altLang="en-US" smtClean="0"/>
              <a:pPr/>
              <a:t>20</a:t>
            </a:fld>
            <a:endParaRPr lang="en-US" altLang="zh-CN" smtClean="0"/>
          </a:p>
        </p:txBody>
      </p:sp>
    </p:spTree>
    <p:extLst>
      <p:ext uri="{BB962C8B-B14F-4D97-AF65-F5344CB8AC3E}">
        <p14:creationId xmlns:p14="http://schemas.microsoft.com/office/powerpoint/2010/main" val="1358022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endParaRPr lang="fa-IR" smtClean="0"/>
          </a:p>
        </p:txBody>
      </p:sp>
      <p:sp>
        <p:nvSpPr>
          <p:cNvPr id="145412" name="Slide Number Placeholder 3"/>
          <p:cNvSpPr>
            <a:spLocks noGrp="1"/>
          </p:cNvSpPr>
          <p:nvPr>
            <p:ph type="sldNum" sz="quarter" idx="5"/>
          </p:nvPr>
        </p:nvSpPr>
        <p:spPr>
          <a:noFill/>
        </p:spPr>
        <p:txBody>
          <a:bodyPr/>
          <a:lstStyle/>
          <a:p>
            <a:fld id="{4DCA9DCB-C85A-45E0-A9DB-059F1FD8CF45}" type="slidenum">
              <a:rPr lang="zh-CN" altLang="en-US" smtClean="0"/>
              <a:pPr/>
              <a:t>21</a:t>
            </a:fld>
            <a:endParaRPr lang="en-US" altLang="zh-CN" smtClean="0"/>
          </a:p>
        </p:txBody>
      </p:sp>
    </p:spTree>
    <p:extLst>
      <p:ext uri="{BB962C8B-B14F-4D97-AF65-F5344CB8AC3E}">
        <p14:creationId xmlns:p14="http://schemas.microsoft.com/office/powerpoint/2010/main" val="2862335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p:spPr>
        <p:txBody>
          <a:bodyPr/>
          <a:lstStyle/>
          <a:p>
            <a:endParaRPr lang="fa-IR" smtClean="0"/>
          </a:p>
        </p:txBody>
      </p:sp>
      <p:sp>
        <p:nvSpPr>
          <p:cNvPr id="146436" name="Slide Number Placeholder 3"/>
          <p:cNvSpPr>
            <a:spLocks noGrp="1"/>
          </p:cNvSpPr>
          <p:nvPr>
            <p:ph type="sldNum" sz="quarter" idx="5"/>
          </p:nvPr>
        </p:nvSpPr>
        <p:spPr>
          <a:noFill/>
        </p:spPr>
        <p:txBody>
          <a:bodyPr/>
          <a:lstStyle/>
          <a:p>
            <a:fld id="{F5CBD18A-F612-414F-98FA-1C1157313388}" type="slidenum">
              <a:rPr lang="zh-CN" altLang="en-US" smtClean="0"/>
              <a:pPr/>
              <a:t>25</a:t>
            </a:fld>
            <a:endParaRPr lang="en-US" altLang="zh-CN" smtClean="0"/>
          </a:p>
        </p:txBody>
      </p:sp>
    </p:spTree>
    <p:extLst>
      <p:ext uri="{BB962C8B-B14F-4D97-AF65-F5344CB8AC3E}">
        <p14:creationId xmlns:p14="http://schemas.microsoft.com/office/powerpoint/2010/main" val="2758128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fa-IR" smtClean="0"/>
              <a:t>ار</a:t>
            </a:r>
            <a:endParaRPr lang="en-US" smtClean="0"/>
          </a:p>
        </p:txBody>
      </p:sp>
      <p:sp>
        <p:nvSpPr>
          <p:cNvPr id="128004" name="Slide Number Placeholder 3"/>
          <p:cNvSpPr>
            <a:spLocks noGrp="1"/>
          </p:cNvSpPr>
          <p:nvPr>
            <p:ph type="sldNum" sz="quarter" idx="5"/>
          </p:nvPr>
        </p:nvSpPr>
        <p:spPr>
          <a:noFill/>
        </p:spPr>
        <p:txBody>
          <a:bodyPr/>
          <a:lstStyle/>
          <a:p>
            <a:fld id="{C1E2F6FD-7E63-40FA-8554-DFEA95289413}" type="slidenum">
              <a:rPr lang="zh-CN" altLang="en-US" smtClean="0"/>
              <a:pPr/>
              <a:t>3</a:t>
            </a:fld>
            <a:endParaRPr lang="en-US" altLang="zh-CN" smtClean="0"/>
          </a:p>
        </p:txBody>
      </p:sp>
    </p:spTree>
    <p:extLst>
      <p:ext uri="{BB962C8B-B14F-4D97-AF65-F5344CB8AC3E}">
        <p14:creationId xmlns:p14="http://schemas.microsoft.com/office/powerpoint/2010/main" val="3705436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p:spPr>
        <p:txBody>
          <a:bodyPr/>
          <a:lstStyle/>
          <a:p>
            <a:endParaRPr lang="fa-IR" smtClean="0"/>
          </a:p>
        </p:txBody>
      </p:sp>
      <p:sp>
        <p:nvSpPr>
          <p:cNvPr id="147460" name="Slide Number Placeholder 3"/>
          <p:cNvSpPr>
            <a:spLocks noGrp="1"/>
          </p:cNvSpPr>
          <p:nvPr>
            <p:ph type="sldNum" sz="quarter" idx="5"/>
          </p:nvPr>
        </p:nvSpPr>
        <p:spPr>
          <a:noFill/>
        </p:spPr>
        <p:txBody>
          <a:bodyPr/>
          <a:lstStyle/>
          <a:p>
            <a:fld id="{FA254257-57AA-45EA-80BC-C907EB621A2D}" type="slidenum">
              <a:rPr lang="zh-CN" altLang="en-US" smtClean="0"/>
              <a:pPr/>
              <a:t>26</a:t>
            </a:fld>
            <a:endParaRPr lang="en-US" altLang="zh-CN" smtClean="0"/>
          </a:p>
        </p:txBody>
      </p:sp>
    </p:spTree>
    <p:extLst>
      <p:ext uri="{BB962C8B-B14F-4D97-AF65-F5344CB8AC3E}">
        <p14:creationId xmlns:p14="http://schemas.microsoft.com/office/powerpoint/2010/main" val="139483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fa-IR" smtClean="0"/>
          </a:p>
        </p:txBody>
      </p:sp>
      <p:sp>
        <p:nvSpPr>
          <p:cNvPr id="129028" name="Slide Number Placeholder 3"/>
          <p:cNvSpPr>
            <a:spLocks noGrp="1"/>
          </p:cNvSpPr>
          <p:nvPr>
            <p:ph type="sldNum" sz="quarter" idx="5"/>
          </p:nvPr>
        </p:nvSpPr>
        <p:spPr>
          <a:noFill/>
        </p:spPr>
        <p:txBody>
          <a:bodyPr/>
          <a:lstStyle/>
          <a:p>
            <a:fld id="{B46214AE-736B-467D-9897-0A3800B3254C}" type="slidenum">
              <a:rPr lang="zh-CN" altLang="en-US" smtClean="0"/>
              <a:pPr/>
              <a:t>4</a:t>
            </a:fld>
            <a:endParaRPr lang="en-US" altLang="zh-CN" smtClean="0"/>
          </a:p>
        </p:txBody>
      </p:sp>
    </p:spTree>
    <p:extLst>
      <p:ext uri="{BB962C8B-B14F-4D97-AF65-F5344CB8AC3E}">
        <p14:creationId xmlns:p14="http://schemas.microsoft.com/office/powerpoint/2010/main" val="1098909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endParaRPr lang="fa-IR" smtClean="0"/>
          </a:p>
        </p:txBody>
      </p:sp>
      <p:sp>
        <p:nvSpPr>
          <p:cNvPr id="130052" name="Slide Number Placeholder 3"/>
          <p:cNvSpPr>
            <a:spLocks noGrp="1"/>
          </p:cNvSpPr>
          <p:nvPr>
            <p:ph type="sldNum" sz="quarter" idx="5"/>
          </p:nvPr>
        </p:nvSpPr>
        <p:spPr>
          <a:noFill/>
        </p:spPr>
        <p:txBody>
          <a:bodyPr/>
          <a:lstStyle/>
          <a:p>
            <a:fld id="{3CF72F04-6E9A-4DBE-95E0-213E218BD0CF}" type="slidenum">
              <a:rPr lang="zh-CN" altLang="en-US" smtClean="0"/>
              <a:pPr/>
              <a:t>5</a:t>
            </a:fld>
            <a:endParaRPr lang="en-US" altLang="zh-CN" smtClean="0"/>
          </a:p>
        </p:txBody>
      </p:sp>
    </p:spTree>
    <p:extLst>
      <p:ext uri="{BB962C8B-B14F-4D97-AF65-F5344CB8AC3E}">
        <p14:creationId xmlns:p14="http://schemas.microsoft.com/office/powerpoint/2010/main" val="375641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endParaRPr lang="fa-IR" smtClean="0"/>
          </a:p>
        </p:txBody>
      </p:sp>
      <p:sp>
        <p:nvSpPr>
          <p:cNvPr id="131076" name="Slide Number Placeholder 3"/>
          <p:cNvSpPr>
            <a:spLocks noGrp="1"/>
          </p:cNvSpPr>
          <p:nvPr>
            <p:ph type="sldNum" sz="quarter" idx="5"/>
          </p:nvPr>
        </p:nvSpPr>
        <p:spPr>
          <a:noFill/>
        </p:spPr>
        <p:txBody>
          <a:bodyPr/>
          <a:lstStyle/>
          <a:p>
            <a:fld id="{8870E93F-B9FC-4B86-9D0A-ED6225EBB422}" type="slidenum">
              <a:rPr lang="zh-CN" altLang="en-US" smtClean="0"/>
              <a:pPr/>
              <a:t>6</a:t>
            </a:fld>
            <a:endParaRPr lang="en-US" altLang="zh-CN" smtClean="0"/>
          </a:p>
        </p:txBody>
      </p:sp>
    </p:spTree>
    <p:extLst>
      <p:ext uri="{BB962C8B-B14F-4D97-AF65-F5344CB8AC3E}">
        <p14:creationId xmlns:p14="http://schemas.microsoft.com/office/powerpoint/2010/main" val="549037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fa-IR" smtClean="0"/>
          </a:p>
        </p:txBody>
      </p:sp>
      <p:sp>
        <p:nvSpPr>
          <p:cNvPr id="132100" name="Slide Number Placeholder 3"/>
          <p:cNvSpPr>
            <a:spLocks noGrp="1"/>
          </p:cNvSpPr>
          <p:nvPr>
            <p:ph type="sldNum" sz="quarter" idx="5"/>
          </p:nvPr>
        </p:nvSpPr>
        <p:spPr>
          <a:noFill/>
        </p:spPr>
        <p:txBody>
          <a:bodyPr/>
          <a:lstStyle/>
          <a:p>
            <a:fld id="{B59D107B-D48B-4AEC-9A01-825FCAD773AD}" type="slidenum">
              <a:rPr lang="zh-CN" altLang="en-US" smtClean="0"/>
              <a:pPr/>
              <a:t>7</a:t>
            </a:fld>
            <a:endParaRPr lang="en-US" altLang="zh-CN" smtClean="0"/>
          </a:p>
        </p:txBody>
      </p:sp>
    </p:spTree>
    <p:extLst>
      <p:ext uri="{BB962C8B-B14F-4D97-AF65-F5344CB8AC3E}">
        <p14:creationId xmlns:p14="http://schemas.microsoft.com/office/powerpoint/2010/main" val="449503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fa-IR" smtClean="0"/>
          </a:p>
        </p:txBody>
      </p:sp>
      <p:sp>
        <p:nvSpPr>
          <p:cNvPr id="133124" name="Slide Number Placeholder 3"/>
          <p:cNvSpPr>
            <a:spLocks noGrp="1"/>
          </p:cNvSpPr>
          <p:nvPr>
            <p:ph type="sldNum" sz="quarter" idx="5"/>
          </p:nvPr>
        </p:nvSpPr>
        <p:spPr>
          <a:noFill/>
        </p:spPr>
        <p:txBody>
          <a:bodyPr/>
          <a:lstStyle/>
          <a:p>
            <a:fld id="{F720AB4C-2D31-4B24-9567-937184E024A9}" type="slidenum">
              <a:rPr lang="zh-CN" altLang="en-US" smtClean="0"/>
              <a:pPr/>
              <a:t>8</a:t>
            </a:fld>
            <a:endParaRPr lang="en-US" altLang="zh-CN" smtClean="0"/>
          </a:p>
        </p:txBody>
      </p:sp>
    </p:spTree>
    <p:extLst>
      <p:ext uri="{BB962C8B-B14F-4D97-AF65-F5344CB8AC3E}">
        <p14:creationId xmlns:p14="http://schemas.microsoft.com/office/powerpoint/2010/main" val="3283847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endParaRPr lang="fa-IR" smtClean="0"/>
          </a:p>
        </p:txBody>
      </p:sp>
      <p:sp>
        <p:nvSpPr>
          <p:cNvPr id="134148" name="Slide Number Placeholder 3"/>
          <p:cNvSpPr>
            <a:spLocks noGrp="1"/>
          </p:cNvSpPr>
          <p:nvPr>
            <p:ph type="sldNum" sz="quarter" idx="5"/>
          </p:nvPr>
        </p:nvSpPr>
        <p:spPr>
          <a:noFill/>
        </p:spPr>
        <p:txBody>
          <a:bodyPr/>
          <a:lstStyle/>
          <a:p>
            <a:fld id="{D4624BCB-D5C1-4173-A289-6F1719B1E746}" type="slidenum">
              <a:rPr lang="zh-CN" altLang="en-US" smtClean="0"/>
              <a:pPr/>
              <a:t>9</a:t>
            </a:fld>
            <a:endParaRPr lang="en-US" altLang="zh-CN" smtClean="0"/>
          </a:p>
        </p:txBody>
      </p:sp>
    </p:spTree>
    <p:extLst>
      <p:ext uri="{BB962C8B-B14F-4D97-AF65-F5344CB8AC3E}">
        <p14:creationId xmlns:p14="http://schemas.microsoft.com/office/powerpoint/2010/main" val="2863706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fa-IR" smtClean="0"/>
          </a:p>
        </p:txBody>
      </p:sp>
      <p:sp>
        <p:nvSpPr>
          <p:cNvPr id="136196" name="Slide Number Placeholder 3"/>
          <p:cNvSpPr>
            <a:spLocks noGrp="1"/>
          </p:cNvSpPr>
          <p:nvPr>
            <p:ph type="sldNum" sz="quarter" idx="5"/>
          </p:nvPr>
        </p:nvSpPr>
        <p:spPr>
          <a:noFill/>
        </p:spPr>
        <p:txBody>
          <a:bodyPr/>
          <a:lstStyle/>
          <a:p>
            <a:fld id="{628E09DC-DCA2-4142-B902-FC59E138C5F6}" type="slidenum">
              <a:rPr lang="zh-CN" altLang="en-US" smtClean="0"/>
              <a:pPr/>
              <a:t>11</a:t>
            </a:fld>
            <a:endParaRPr lang="en-US" altLang="zh-CN" smtClean="0"/>
          </a:p>
        </p:txBody>
      </p:sp>
    </p:spTree>
    <p:extLst>
      <p:ext uri="{BB962C8B-B14F-4D97-AF65-F5344CB8AC3E}">
        <p14:creationId xmlns:p14="http://schemas.microsoft.com/office/powerpoint/2010/main" val="2203652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endParaRPr lang="en-US" altLang="zh-CN"/>
          </a:p>
        </p:txBody>
      </p:sp>
      <p:sp>
        <p:nvSpPr>
          <p:cNvPr id="6" name="Footer Placeholder 27"/>
          <p:cNvSpPr>
            <a:spLocks noGrp="1"/>
          </p:cNvSpPr>
          <p:nvPr>
            <p:ph type="ftr" sz="quarter" idx="11"/>
          </p:nvPr>
        </p:nvSpPr>
        <p:spPr/>
        <p:txBody>
          <a:bodyPr/>
          <a:lstStyle>
            <a:lvl1pPr>
              <a:defRPr/>
            </a:lvl1pPr>
          </a:lstStyle>
          <a:p>
            <a:pPr>
              <a:defRPr/>
            </a:pPr>
            <a:endParaRPr lang="en-US" altLang="zh-CN"/>
          </a:p>
        </p:txBody>
      </p:sp>
      <p:sp>
        <p:nvSpPr>
          <p:cNvPr id="7" name="Slide Number Placeholder 4"/>
          <p:cNvSpPr>
            <a:spLocks noGrp="1"/>
          </p:cNvSpPr>
          <p:nvPr>
            <p:ph type="sldNum" sz="quarter" idx="12"/>
          </p:nvPr>
        </p:nvSpPr>
        <p:spPr/>
        <p:txBody>
          <a:bodyPr/>
          <a:lstStyle>
            <a:lvl1pPr>
              <a:defRPr/>
            </a:lvl1pPr>
          </a:lstStyle>
          <a:p>
            <a:pPr>
              <a:defRPr/>
            </a:pPr>
            <a:fld id="{5E894ACC-FC85-4D85-9CC5-4FE856ECA923}"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audio" Target="file:///C:\&#26032;&#29983;&#20799;.WAV"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fa-IR" sz="9600" baseline="2000" dirty="0">
                <a:solidFill>
                  <a:schemeClr val="accent4">
                    <a:lumMod val="50000"/>
                  </a:schemeClr>
                </a:solidFill>
                <a:latin typeface="Iran"/>
                <a:cs typeface="2  Arshia" pitchFamily="2" charset="-78"/>
              </a:rPr>
              <a:t>بسم الله الرحمن االرحیم</a:t>
            </a:r>
            <a:r>
              <a:rPr lang="en-US" baseline="2000" dirty="0">
                <a:solidFill>
                  <a:schemeClr val="accent4">
                    <a:lumMod val="50000"/>
                  </a:schemeClr>
                </a:solidFill>
                <a:latin typeface="Iran"/>
                <a:cs typeface="2  Arshia" pitchFamily="2" charset="-78"/>
              </a:rPr>
              <a:t/>
            </a:r>
            <a:br>
              <a:rPr lang="en-US" baseline="2000" dirty="0">
                <a:solidFill>
                  <a:schemeClr val="accent4">
                    <a:lumMod val="50000"/>
                  </a:schemeClr>
                </a:solidFill>
                <a:latin typeface="Iran"/>
                <a:cs typeface="2  Arshia" pitchFamily="2" charset="-78"/>
              </a:rPr>
            </a:br>
            <a:endParaRPr lang="fa-IR" dirty="0"/>
          </a:p>
        </p:txBody>
      </p:sp>
      <p:sp>
        <p:nvSpPr>
          <p:cNvPr id="3" name="Subtitle 2"/>
          <p:cNvSpPr>
            <a:spLocks noGrp="1"/>
          </p:cNvSpPr>
          <p:nvPr>
            <p:ph type="subTitle" idx="1"/>
          </p:nvPr>
        </p:nvSpPr>
        <p:spPr/>
        <p:txBody>
          <a:bodyPr/>
          <a:lstStyle/>
          <a:p>
            <a:r>
              <a:rPr lang="fa-IR" b="1" dirty="0" smtClean="0">
                <a:solidFill>
                  <a:srgbClr val="FF0000"/>
                </a:solidFill>
              </a:rPr>
              <a:t>پوزیشنهای معیوب جنین</a:t>
            </a:r>
            <a:endParaRPr lang="fa-IR" b="1" dirty="0">
              <a:solidFill>
                <a:srgbClr val="FF0000"/>
              </a:solidFill>
            </a:endParaRPr>
          </a:p>
        </p:txBody>
      </p:sp>
    </p:spTree>
    <p:extLst>
      <p:ext uri="{BB962C8B-B14F-4D97-AF65-F5344CB8AC3E}">
        <p14:creationId xmlns:p14="http://schemas.microsoft.com/office/powerpoint/2010/main" val="3066726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ChangeArrowheads="1"/>
          </p:cNvSpPr>
          <p:nvPr/>
        </p:nvSpPr>
        <p:spPr bwMode="auto">
          <a:xfrm>
            <a:off x="0" y="3163888"/>
            <a:ext cx="9144000" cy="0"/>
          </a:xfrm>
          <a:prstGeom prst="rect">
            <a:avLst/>
          </a:prstGeom>
          <a:noFill/>
          <a:ln w="9525">
            <a:noFill/>
            <a:miter lim="800000"/>
            <a:headEnd/>
            <a:tailEnd/>
          </a:ln>
        </p:spPr>
        <p:txBody>
          <a:bodyPr wrap="none" anchor="ctr">
            <a:spAutoFit/>
          </a:bodyPr>
          <a:lstStyle/>
          <a:p>
            <a:endParaRPr lang="fa-IR"/>
          </a:p>
        </p:txBody>
      </p:sp>
      <p:graphicFrame>
        <p:nvGraphicFramePr>
          <p:cNvPr id="30826" name="Group 106"/>
          <p:cNvGraphicFramePr>
            <a:graphicFrameLocks noGrp="1"/>
          </p:cNvGraphicFramePr>
          <p:nvPr/>
        </p:nvGraphicFramePr>
        <p:xfrm>
          <a:off x="2268538" y="5516563"/>
          <a:ext cx="4752975" cy="640080"/>
        </p:xfrm>
        <a:graphic>
          <a:graphicData uri="http://schemas.openxmlformats.org/drawingml/2006/table">
            <a:tbl>
              <a:tblPr rtl="1"/>
              <a:tblGrid>
                <a:gridCol w="4752975"/>
              </a:tblGrid>
              <a:tr h="24447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FF0000"/>
                          </a:solidFill>
                          <a:effectLst/>
                          <a:latin typeface="Arial" pitchFamily="34" charset="0"/>
                          <a:cs typeface="Times New Roman" pitchFamily="18" charset="0"/>
                        </a:rPr>
                        <a:t> </a:t>
                      </a:r>
                      <a:r>
                        <a:rPr kumimoji="0" lang="en-US" sz="1800" b="0" i="0" u="none" strike="noStrike" cap="none" normalizeH="0" baseline="0" smtClean="0">
                          <a:ln>
                            <a:noFill/>
                          </a:ln>
                          <a:solidFill>
                            <a:srgbClr val="FF0000"/>
                          </a:solidFill>
                          <a:effectLst/>
                          <a:latin typeface="Arial" pitchFamily="34" charset="0"/>
                          <a:cs typeface="Times New Roman" pitchFamily="18" charset="0"/>
                        </a:rPr>
                        <a:t>Mechanism of labor for right occiput posterior position, anterior rotation.</a:t>
                      </a:r>
                      <a:endParaRPr kumimoji="0" lang="en-US" sz="1800" b="0" i="0" u="none" strike="noStrike" cap="none" normalizeH="0" baseline="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sp>
        <p:nvSpPr>
          <p:cNvPr id="74757" name="Rectangle 19"/>
          <p:cNvSpPr>
            <a:spLocks noChangeArrowheads="1"/>
          </p:cNvSpPr>
          <p:nvPr/>
        </p:nvSpPr>
        <p:spPr bwMode="auto">
          <a:xfrm>
            <a:off x="0" y="1484313"/>
            <a:ext cx="9144000" cy="0"/>
          </a:xfrm>
          <a:prstGeom prst="rect">
            <a:avLst/>
          </a:prstGeom>
          <a:noFill/>
          <a:ln w="9525">
            <a:noFill/>
            <a:miter lim="800000"/>
            <a:headEnd/>
            <a:tailEnd/>
          </a:ln>
        </p:spPr>
        <p:txBody>
          <a:bodyPr wrap="none" anchor="ctr">
            <a:spAutoFit/>
          </a:bodyPr>
          <a:lstStyle/>
          <a:p>
            <a:endParaRPr lang="fa-IR"/>
          </a:p>
        </p:txBody>
      </p:sp>
      <p:sp>
        <p:nvSpPr>
          <p:cNvPr id="74758" name="Rectangle 20"/>
          <p:cNvSpPr>
            <a:spLocks noChangeArrowheads="1"/>
          </p:cNvSpPr>
          <p:nvPr/>
        </p:nvSpPr>
        <p:spPr bwMode="auto">
          <a:xfrm>
            <a:off x="0" y="1484313"/>
            <a:ext cx="9144000" cy="0"/>
          </a:xfrm>
          <a:prstGeom prst="rect">
            <a:avLst/>
          </a:prstGeom>
          <a:noFill/>
          <a:ln w="9525">
            <a:noFill/>
            <a:miter lim="800000"/>
            <a:headEnd/>
            <a:tailEnd/>
          </a:ln>
        </p:spPr>
        <p:txBody>
          <a:bodyPr wrap="none">
            <a:spAutoFit/>
          </a:bodyPr>
          <a:lstStyle/>
          <a:p>
            <a:endParaRPr lang="fa-IR"/>
          </a:p>
        </p:txBody>
      </p:sp>
      <p:graphicFrame>
        <p:nvGraphicFramePr>
          <p:cNvPr id="30750" name="Group 30"/>
          <p:cNvGraphicFramePr>
            <a:graphicFrameLocks noGrp="1"/>
          </p:cNvGraphicFramePr>
          <p:nvPr/>
        </p:nvGraphicFramePr>
        <p:xfrm>
          <a:off x="-25717" y="1484313"/>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74761" name="Rectangle 31"/>
          <p:cNvSpPr>
            <a:spLocks noChangeArrowheads="1"/>
          </p:cNvSpPr>
          <p:nvPr/>
        </p:nvSpPr>
        <p:spPr bwMode="auto">
          <a:xfrm>
            <a:off x="0" y="1484313"/>
            <a:ext cx="9144000" cy="0"/>
          </a:xfrm>
          <a:prstGeom prst="rect">
            <a:avLst/>
          </a:prstGeom>
          <a:noFill/>
          <a:ln w="9525">
            <a:noFill/>
            <a:miter lim="800000"/>
            <a:headEnd/>
            <a:tailEnd/>
          </a:ln>
        </p:spPr>
        <p:txBody>
          <a:bodyPr wrap="none">
            <a:spAutoFit/>
          </a:bodyPr>
          <a:lstStyle/>
          <a:p>
            <a:endParaRPr lang="fa-IR"/>
          </a:p>
        </p:txBody>
      </p:sp>
      <p:pic>
        <p:nvPicPr>
          <p:cNvPr id="74762" name="Picture 17"/>
          <p:cNvPicPr>
            <a:picLocks noChangeAspect="1" noChangeArrowheads="1"/>
          </p:cNvPicPr>
          <p:nvPr/>
        </p:nvPicPr>
        <p:blipFill>
          <a:blip r:embed="rId2"/>
          <a:srcRect/>
          <a:stretch>
            <a:fillRect/>
          </a:stretch>
        </p:blipFill>
        <p:spPr bwMode="auto">
          <a:xfrm>
            <a:off x="1781175" y="1628775"/>
            <a:ext cx="2386013" cy="3671888"/>
          </a:xfrm>
          <a:prstGeom prst="rect">
            <a:avLst/>
          </a:prstGeom>
          <a:noFill/>
          <a:ln w="9525">
            <a:noFill/>
            <a:miter lim="800000"/>
            <a:headEnd/>
            <a:tailEnd/>
          </a:ln>
        </p:spPr>
      </p:pic>
      <p:graphicFrame>
        <p:nvGraphicFramePr>
          <p:cNvPr id="30761" name="Group 41"/>
          <p:cNvGraphicFramePr>
            <a:graphicFrameLocks noGrp="1"/>
          </p:cNvGraphicFramePr>
          <p:nvPr/>
        </p:nvGraphicFramePr>
        <p:xfrm>
          <a:off x="-25717" y="1879600"/>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74765" name="Rectangle 42"/>
          <p:cNvSpPr>
            <a:spLocks noChangeArrowheads="1"/>
          </p:cNvSpPr>
          <p:nvPr/>
        </p:nvSpPr>
        <p:spPr bwMode="auto">
          <a:xfrm>
            <a:off x="0" y="1484313"/>
            <a:ext cx="9144000" cy="0"/>
          </a:xfrm>
          <a:prstGeom prst="rect">
            <a:avLst/>
          </a:prstGeom>
          <a:noFill/>
          <a:ln w="9525">
            <a:noFill/>
            <a:miter lim="800000"/>
            <a:headEnd/>
            <a:tailEnd/>
          </a:ln>
        </p:spPr>
        <p:txBody>
          <a:bodyPr wrap="none">
            <a:spAutoFit/>
          </a:bodyPr>
          <a:lstStyle/>
          <a:p>
            <a:endParaRPr lang="fa-IR"/>
          </a:p>
        </p:txBody>
      </p:sp>
      <p:pic>
        <p:nvPicPr>
          <p:cNvPr id="74766" name="Picture 16"/>
          <p:cNvPicPr>
            <a:picLocks noChangeAspect="1" noChangeArrowheads="1"/>
          </p:cNvPicPr>
          <p:nvPr/>
        </p:nvPicPr>
        <p:blipFill>
          <a:blip r:embed="rId3"/>
          <a:srcRect/>
          <a:stretch>
            <a:fillRect/>
          </a:stretch>
        </p:blipFill>
        <p:spPr bwMode="auto">
          <a:xfrm>
            <a:off x="4211638" y="1628775"/>
            <a:ext cx="4032250" cy="3687763"/>
          </a:xfrm>
          <a:prstGeom prst="rect">
            <a:avLst/>
          </a:prstGeom>
          <a:noFill/>
          <a:ln w="9525">
            <a:noFill/>
            <a:miter lim="800000"/>
            <a:headEnd/>
            <a:tailEnd/>
          </a:ln>
        </p:spPr>
      </p:pic>
      <p:graphicFrame>
        <p:nvGraphicFramePr>
          <p:cNvPr id="30772" name="Group 52"/>
          <p:cNvGraphicFramePr>
            <a:graphicFrameLocks noGrp="1"/>
          </p:cNvGraphicFramePr>
          <p:nvPr/>
        </p:nvGraphicFramePr>
        <p:xfrm>
          <a:off x="-25717" y="2274888"/>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74769" name="Rectangle 53"/>
          <p:cNvSpPr>
            <a:spLocks noChangeArrowheads="1"/>
          </p:cNvSpPr>
          <p:nvPr/>
        </p:nvSpPr>
        <p:spPr bwMode="auto">
          <a:xfrm>
            <a:off x="0" y="1484313"/>
            <a:ext cx="9144000" cy="0"/>
          </a:xfrm>
          <a:prstGeom prst="rect">
            <a:avLst/>
          </a:prstGeom>
          <a:noFill/>
          <a:ln w="9525">
            <a:noFill/>
            <a:miter lim="800000"/>
            <a:headEnd/>
            <a:tailEnd/>
          </a:ln>
        </p:spPr>
        <p:txBody>
          <a:bodyPr wrap="none">
            <a:spAutoFit/>
          </a:bodyPr>
          <a:lstStyle/>
          <a:p>
            <a:endParaRPr lang="fa-IR"/>
          </a:p>
        </p:txBody>
      </p:sp>
      <p:pic>
        <p:nvPicPr>
          <p:cNvPr id="74770" name="Picture 15"/>
          <p:cNvPicPr>
            <a:picLocks noChangeAspect="1" noChangeArrowheads="1"/>
          </p:cNvPicPr>
          <p:nvPr/>
        </p:nvPicPr>
        <p:blipFill>
          <a:blip r:embed="rId4"/>
          <a:srcRect/>
          <a:stretch>
            <a:fillRect/>
          </a:stretch>
        </p:blipFill>
        <p:spPr bwMode="auto">
          <a:xfrm>
            <a:off x="1763713" y="476250"/>
            <a:ext cx="6480175" cy="1127125"/>
          </a:xfrm>
          <a:prstGeom prst="rect">
            <a:avLst/>
          </a:prstGeom>
          <a:noFill/>
          <a:ln w="9525">
            <a:noFill/>
            <a:miter lim="800000"/>
            <a:headEnd/>
            <a:tailEnd/>
          </a:ln>
        </p:spPr>
      </p:pic>
      <p:graphicFrame>
        <p:nvGraphicFramePr>
          <p:cNvPr id="30783" name="Group 63"/>
          <p:cNvGraphicFramePr>
            <a:graphicFrameLocks noGrp="1"/>
          </p:cNvGraphicFramePr>
          <p:nvPr/>
        </p:nvGraphicFramePr>
        <p:xfrm>
          <a:off x="-25717" y="2670175"/>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0793" name="Group 73"/>
          <p:cNvGraphicFramePr>
            <a:graphicFrameLocks noGrp="1"/>
          </p:cNvGraphicFramePr>
          <p:nvPr/>
        </p:nvGraphicFramePr>
        <p:xfrm>
          <a:off x="-25717" y="3065463"/>
          <a:ext cx="208280" cy="335280"/>
        </p:xfrm>
        <a:graphic>
          <a:graphicData uri="http://schemas.openxmlformats.org/drawingml/2006/table">
            <a:tbl>
              <a:tblPr rtl="1"/>
              <a:tblGrid>
                <a:gridCol w="208280"/>
              </a:tblGrid>
              <a:tr h="214313">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pitchFamily="34" charset="0"/>
                          <a:cs typeface="Times New Roman" pitchFamily="18"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0812" name="Group 92"/>
          <p:cNvGraphicFramePr>
            <a:graphicFrameLocks noGrp="1"/>
          </p:cNvGraphicFramePr>
          <p:nvPr/>
        </p:nvGraphicFramePr>
        <p:xfrm>
          <a:off x="-25717" y="3614738"/>
          <a:ext cx="208280" cy="304800"/>
        </p:xfrm>
        <a:graphic>
          <a:graphicData uri="http://schemas.openxmlformats.org/drawingml/2006/table">
            <a:tbl>
              <a:tblPr rtl="1"/>
              <a:tblGrid>
                <a:gridCol w="208280"/>
              </a:tblGrid>
              <a:tr h="198438">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700" b="0" i="0" u="none" strike="noStrike" cap="none" normalizeH="0" baseline="0" smtClean="0">
                          <a:ln>
                            <a:noFill/>
                          </a:ln>
                          <a:solidFill>
                            <a:schemeClr val="tx1"/>
                          </a:solidFill>
                          <a:effectLst/>
                          <a:latin typeface="Arial" pitchFamily="34" charset="0"/>
                          <a:cs typeface="Times New Roman" pitchFamily="18" charset="0"/>
                        </a:rPr>
                        <a:t>,0</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ransition>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noChangeArrowheads="1"/>
          </p:cNvSpPr>
          <p:nvPr/>
        </p:nvSpPr>
        <p:spPr bwMode="auto">
          <a:xfrm>
            <a:off x="5143500" y="500063"/>
            <a:ext cx="2675732" cy="461665"/>
          </a:xfrm>
          <a:prstGeom prst="rect">
            <a:avLst/>
          </a:prstGeom>
          <a:noFill/>
          <a:ln w="9525">
            <a:noFill/>
            <a:miter lim="800000"/>
            <a:headEnd/>
            <a:tailEnd/>
          </a:ln>
        </p:spPr>
        <p:txBody>
          <a:bodyPr wrap="none">
            <a:spAutoFit/>
          </a:bodyPr>
          <a:lstStyle/>
          <a:p>
            <a:r>
              <a:rPr lang="fa-IR" dirty="0"/>
              <a:t>ا</a:t>
            </a:r>
            <a:r>
              <a:rPr lang="fa-IR" sz="2400" dirty="0">
                <a:solidFill>
                  <a:srgbClr val="FF0000"/>
                </a:solidFill>
              </a:rPr>
              <a:t>کسی پوت عرضی پایدار</a:t>
            </a:r>
            <a:endParaRPr lang="en-US" sz="2400" dirty="0">
              <a:solidFill>
                <a:srgbClr val="FF0000"/>
              </a:solidFill>
            </a:endParaRPr>
          </a:p>
        </p:txBody>
      </p:sp>
      <p:pic>
        <p:nvPicPr>
          <p:cNvPr id="75779" name="Picture 9"/>
          <p:cNvPicPr>
            <a:picLocks noChangeAspect="1" noChangeArrowheads="1"/>
          </p:cNvPicPr>
          <p:nvPr/>
        </p:nvPicPr>
        <p:blipFill>
          <a:blip r:embed="rId3"/>
          <a:srcRect/>
          <a:stretch>
            <a:fillRect/>
          </a:stretch>
        </p:blipFill>
        <p:spPr bwMode="auto">
          <a:xfrm>
            <a:off x="5214938" y="3929063"/>
            <a:ext cx="3786187" cy="2786062"/>
          </a:xfrm>
          <a:prstGeom prst="rect">
            <a:avLst/>
          </a:prstGeom>
          <a:noFill/>
          <a:ln w="9525">
            <a:noFill/>
            <a:miter lim="800000"/>
            <a:headEnd/>
            <a:tailEnd/>
          </a:ln>
        </p:spPr>
      </p:pic>
      <p:sp>
        <p:nvSpPr>
          <p:cNvPr id="75780" name="Rectangle 2"/>
          <p:cNvSpPr>
            <a:spLocks noChangeArrowheads="1"/>
          </p:cNvSpPr>
          <p:nvPr/>
        </p:nvSpPr>
        <p:spPr bwMode="auto">
          <a:xfrm>
            <a:off x="500063" y="1143000"/>
            <a:ext cx="4572000" cy="2308324"/>
          </a:xfrm>
          <a:prstGeom prst="rect">
            <a:avLst/>
          </a:prstGeom>
          <a:noFill/>
          <a:ln w="9525">
            <a:noFill/>
            <a:miter lim="800000"/>
            <a:headEnd/>
            <a:tailEnd/>
          </a:ln>
        </p:spPr>
        <p:txBody>
          <a:bodyPr>
            <a:spAutoFit/>
          </a:bodyPr>
          <a:lstStyle/>
          <a:p>
            <a:pPr algn="just" rtl="1"/>
            <a:r>
              <a:rPr lang="fa-IR" sz="2400" dirty="0"/>
              <a:t>در صورتی که اختلال ساختمانی لگن نداشته باشد و ضعیت اکسی پوت عرضی معمولا وضعیتی گذراست.در نتیجه اگر انقباضات هیپوتونیک نباشد معمولا چرخش قدامی خود به خود به سرعت رخ می دهد. </a:t>
            </a:r>
          </a:p>
          <a:p>
            <a:pPr algn="just" rtl="1"/>
            <a:r>
              <a:rPr lang="en-US" sz="2400" dirty="0"/>
              <a:t>ROT</a:t>
            </a:r>
            <a:r>
              <a:rPr lang="fa-IR" sz="2400" dirty="0"/>
              <a:t> حدودا 2 برابر شایعتر از </a:t>
            </a:r>
            <a:r>
              <a:rPr lang="en-US" sz="2400" dirty="0"/>
              <a:t>LOT </a:t>
            </a:r>
            <a:r>
              <a:rPr lang="fa-IR" sz="2400" dirty="0"/>
              <a:t>است. </a:t>
            </a:r>
            <a:endParaRPr lang="en-US" sz="2400" dirty="0"/>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11111"/>
          <p:cNvPicPr>
            <a:picLocks noChangeAspect="1" noChangeArrowheads="1"/>
          </p:cNvPicPr>
          <p:nvPr/>
        </p:nvPicPr>
        <p:blipFill>
          <a:blip r:embed="rId3"/>
          <a:srcRect/>
          <a:stretch>
            <a:fillRect/>
          </a:stretch>
        </p:blipFill>
        <p:spPr bwMode="auto">
          <a:xfrm>
            <a:off x="0" y="3597275"/>
            <a:ext cx="3000375" cy="3260725"/>
          </a:xfrm>
          <a:prstGeom prst="rect">
            <a:avLst/>
          </a:prstGeom>
          <a:noFill/>
          <a:ln w="9525">
            <a:noFill/>
            <a:miter lim="800000"/>
            <a:headEnd/>
            <a:tailEnd/>
          </a:ln>
        </p:spPr>
      </p:pic>
      <p:sp>
        <p:nvSpPr>
          <p:cNvPr id="76803" name="Rectangle 1"/>
          <p:cNvSpPr>
            <a:spLocks noChangeArrowheads="1"/>
          </p:cNvSpPr>
          <p:nvPr/>
        </p:nvSpPr>
        <p:spPr bwMode="auto">
          <a:xfrm>
            <a:off x="7143750" y="571500"/>
            <a:ext cx="997389" cy="523220"/>
          </a:xfrm>
          <a:prstGeom prst="rect">
            <a:avLst/>
          </a:prstGeom>
          <a:noFill/>
          <a:ln w="9525">
            <a:noFill/>
            <a:miter lim="800000"/>
            <a:headEnd/>
            <a:tailEnd/>
          </a:ln>
        </p:spPr>
        <p:txBody>
          <a:bodyPr wrap="none">
            <a:spAutoFit/>
          </a:bodyPr>
          <a:lstStyle/>
          <a:p>
            <a:r>
              <a:rPr lang="fa-IR" sz="2800" dirty="0">
                <a:solidFill>
                  <a:srgbClr val="FF0000"/>
                </a:solidFill>
              </a:rPr>
              <a:t>زایمان</a:t>
            </a:r>
            <a:r>
              <a:rPr lang="fa-IR" dirty="0"/>
              <a:t> </a:t>
            </a:r>
            <a:endParaRPr lang="en-US" dirty="0"/>
          </a:p>
        </p:txBody>
      </p:sp>
      <p:sp>
        <p:nvSpPr>
          <p:cNvPr id="76804" name="Rectangle 2"/>
          <p:cNvSpPr>
            <a:spLocks noChangeArrowheads="1"/>
          </p:cNvSpPr>
          <p:nvPr/>
        </p:nvSpPr>
        <p:spPr bwMode="auto">
          <a:xfrm>
            <a:off x="1857375" y="1071563"/>
            <a:ext cx="6786563" cy="2677656"/>
          </a:xfrm>
          <a:prstGeom prst="rect">
            <a:avLst/>
          </a:prstGeom>
          <a:noFill/>
          <a:ln w="9525">
            <a:noFill/>
            <a:miter lim="800000"/>
            <a:headEnd/>
            <a:tailEnd/>
          </a:ln>
        </p:spPr>
        <p:txBody>
          <a:bodyPr>
            <a:spAutoFit/>
          </a:bodyPr>
          <a:lstStyle/>
          <a:p>
            <a:pPr algn="r" rtl="1"/>
            <a:r>
              <a:rPr lang="fa-IR" sz="2400" dirty="0"/>
              <a:t>اگر چرخش به دلیل ضعیف بودن نیروهای خارج کننده متوقف شود و در عین حال لگن تنگ نباشد معمولا به راحتی می توان زایمان واژینال را به چند طریق انجام داد آسانترین راه این است که با چرخش دستی وضعیت اکسی پوت عرضی به وضعیت قدامی یا خلفی تبدیل کرد. یا می توان از فورسپس </a:t>
            </a:r>
            <a:r>
              <a:rPr lang="en-US" sz="2400" dirty="0" err="1"/>
              <a:t>Kielland</a:t>
            </a:r>
            <a:r>
              <a:rPr lang="fa-IR" sz="2400" dirty="0"/>
              <a:t>برای چرخش دادن اکسی پوت به وضعیت قدامی استفاده کرد. برای زایمان سر از همان فورسپس و </a:t>
            </a:r>
            <a:r>
              <a:rPr lang="en-US" sz="2400" dirty="0"/>
              <a:t>Simpson</a:t>
            </a:r>
            <a:r>
              <a:rPr lang="fa-IR" sz="2400" dirty="0"/>
              <a:t>و</a:t>
            </a:r>
            <a:r>
              <a:rPr lang="en-US" sz="2400" dirty="0"/>
              <a:t>Tucker-</a:t>
            </a:r>
            <a:r>
              <a:rPr lang="en-US" sz="2400" dirty="0" err="1"/>
              <a:t>Mclane</a:t>
            </a:r>
            <a:r>
              <a:rPr lang="fa-IR" sz="2400" dirty="0"/>
              <a:t> استفاده شود.</a:t>
            </a:r>
            <a:endParaRPr lang="en-US" sz="2400" dirty="0"/>
          </a:p>
        </p:txBody>
      </p:sp>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noChangeArrowheads="1"/>
          </p:cNvSpPr>
          <p:nvPr/>
        </p:nvSpPr>
        <p:spPr bwMode="auto">
          <a:xfrm>
            <a:off x="1285875" y="857250"/>
            <a:ext cx="7451725" cy="2246769"/>
          </a:xfrm>
          <a:prstGeom prst="rect">
            <a:avLst/>
          </a:prstGeom>
          <a:noFill/>
          <a:ln w="9525">
            <a:noFill/>
            <a:miter lim="800000"/>
            <a:headEnd/>
            <a:tailEnd/>
          </a:ln>
        </p:spPr>
        <p:txBody>
          <a:bodyPr>
            <a:spAutoFit/>
          </a:bodyPr>
          <a:lstStyle/>
          <a:p>
            <a:pPr algn="ctr"/>
            <a:r>
              <a:rPr lang="fa-IR" sz="2800" dirty="0"/>
              <a:t>اگر به علت انقباضات هیپوتونیک رحم چرخش خود به خود رخ ندهد </a:t>
            </a:r>
          </a:p>
          <a:p>
            <a:pPr algn="ctr" rtl="1"/>
            <a:r>
              <a:rPr lang="fa-IR" sz="2800" dirty="0"/>
              <a:t>و عدم تناسب سری- لگنی وجود نداشته باشد </a:t>
            </a:r>
          </a:p>
          <a:p>
            <a:pPr algn="ctr"/>
            <a:r>
              <a:rPr lang="fa-IR" sz="2800" dirty="0"/>
              <a:t>می توان با پایش دقیق </a:t>
            </a:r>
          </a:p>
          <a:p>
            <a:pPr algn="ctr"/>
            <a:r>
              <a:rPr lang="fa-IR" sz="2800" dirty="0"/>
              <a:t>انفوزیون اکسی توسین را شروع کرد.</a:t>
            </a:r>
            <a:r>
              <a:rPr lang="fa-IR" dirty="0"/>
              <a:t> </a:t>
            </a:r>
            <a:endParaRPr lang="en-US" dirty="0"/>
          </a:p>
        </p:txBody>
      </p:sp>
    </p:spTree>
  </p:cSld>
  <p:clrMapOvr>
    <a:masterClrMapping/>
  </p:clrMapOvr>
  <p:transition>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Public\Pictures\Sample Pictures\Autumn Leaves.jpg"/>
          <p:cNvPicPr>
            <a:picLocks noChangeAspect="1" noChangeArrowheads="1"/>
          </p:cNvPicPr>
          <p:nvPr/>
        </p:nvPicPr>
        <p:blipFill>
          <a:blip r:embed="rId3"/>
          <a:srcRect/>
          <a:stretch>
            <a:fillRect/>
          </a:stretch>
        </p:blipFill>
        <p:spPr bwMode="auto">
          <a:xfrm>
            <a:off x="-304800" y="-228600"/>
            <a:ext cx="9753600" cy="7315200"/>
          </a:xfrm>
          <a:prstGeom prst="rect">
            <a:avLst/>
          </a:prstGeom>
          <a:noFill/>
          <a:ln w="9525">
            <a:noFill/>
            <a:miter lim="800000"/>
            <a:headEnd/>
            <a:tailEnd/>
          </a:ln>
        </p:spPr>
      </p:pic>
      <p:sp>
        <p:nvSpPr>
          <p:cNvPr id="2" name="Rectangle 1"/>
          <p:cNvSpPr/>
          <p:nvPr/>
        </p:nvSpPr>
        <p:spPr>
          <a:xfrm>
            <a:off x="714375" y="785813"/>
            <a:ext cx="7831138" cy="55086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just" rtl="1">
              <a:defRPr/>
            </a:pPr>
            <a:r>
              <a:rPr lang="fa-IR" dirty="0"/>
              <a:t>نحوه پیدایش وضعیت اکسی پوت عرضی همیشه به این سادگی نیست و درمان ان نیز تا این حد بی خطر نیست . در لگنهای پلاتی پلوئیدی ( پهن شده به صورت قدامی- خلفی ) و آندروئید( قلبی شکل) ممکن است فضای کافی برای چرخش اکسی پوت به وضعیت قدامی یا خلفی وجو نداشته باشد . در لگنهای آندروئیدی ممکن است که سر انگاژه نشده باشد اما در عین حال ممکن است در نتیجه مولدینگ قابل توجه و تشکیل کاپوت پوست سر از مدخل واژن قابل مشاهده باشد در صورت انجام زایمان با فورسپس باید از وارد اوردن فشارهای بی مورد اجتناب شود.</a:t>
            </a:r>
            <a:endParaRPr lang="en-US"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5"/>
          <p:cNvSpPr>
            <a:spLocks noChangeArrowheads="1"/>
          </p:cNvSpPr>
          <p:nvPr/>
        </p:nvSpPr>
        <p:spPr bwMode="auto">
          <a:xfrm>
            <a:off x="0" y="2640013"/>
            <a:ext cx="9144000" cy="0"/>
          </a:xfrm>
          <a:prstGeom prst="rect">
            <a:avLst/>
          </a:prstGeom>
          <a:noFill/>
          <a:ln w="9525">
            <a:noFill/>
            <a:miter lim="800000"/>
            <a:headEnd/>
            <a:tailEnd/>
          </a:ln>
        </p:spPr>
        <p:txBody>
          <a:bodyPr wrap="none" anchor="ctr">
            <a:spAutoFit/>
          </a:bodyPr>
          <a:lstStyle/>
          <a:p>
            <a:endParaRPr lang="fa-IR"/>
          </a:p>
        </p:txBody>
      </p:sp>
      <p:sp>
        <p:nvSpPr>
          <p:cNvPr id="79875" name="Rectangle 6"/>
          <p:cNvSpPr>
            <a:spLocks noChangeArrowheads="1"/>
          </p:cNvSpPr>
          <p:nvPr/>
        </p:nvSpPr>
        <p:spPr bwMode="auto">
          <a:xfrm>
            <a:off x="0" y="2640013"/>
            <a:ext cx="9144000" cy="0"/>
          </a:xfrm>
          <a:prstGeom prst="rect">
            <a:avLst/>
          </a:prstGeom>
          <a:noFill/>
          <a:ln w="9525">
            <a:noFill/>
            <a:miter lim="800000"/>
            <a:headEnd/>
            <a:tailEnd/>
          </a:ln>
        </p:spPr>
        <p:txBody>
          <a:bodyPr wrap="none">
            <a:spAutoFit/>
          </a:bodyPr>
          <a:lstStyle/>
          <a:p>
            <a:endParaRPr lang="fa-IR"/>
          </a:p>
        </p:txBody>
      </p:sp>
      <p:graphicFrame>
        <p:nvGraphicFramePr>
          <p:cNvPr id="31760" name="Group 16"/>
          <p:cNvGraphicFramePr>
            <a:graphicFrameLocks noGrp="1"/>
          </p:cNvGraphicFramePr>
          <p:nvPr/>
        </p:nvGraphicFramePr>
        <p:xfrm>
          <a:off x="-25717" y="2640013"/>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1856" name="Group 112"/>
          <p:cNvGraphicFramePr>
            <a:graphicFrameLocks noGrp="1"/>
          </p:cNvGraphicFramePr>
          <p:nvPr/>
        </p:nvGraphicFramePr>
        <p:xfrm>
          <a:off x="2051050" y="5013325"/>
          <a:ext cx="5545138" cy="1463040"/>
        </p:xfrm>
        <a:graphic>
          <a:graphicData uri="http://schemas.openxmlformats.org/drawingml/2006/table">
            <a:tbl>
              <a:tblPr rtl="1"/>
              <a:tblGrid>
                <a:gridCol w="5545138"/>
              </a:tblGrid>
              <a:tr h="36512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Arial" pitchFamily="34" charset="0"/>
                          <a:cs typeface="Times New Roman" pitchFamily="18" charset="0"/>
                        </a:rPr>
                        <a:t> </a:t>
                      </a:r>
                      <a:r>
                        <a:rPr kumimoji="0" lang="en-US" sz="1800" b="0" i="0" u="none" strike="noStrike" cap="none" normalizeH="0" baseline="0" smtClean="0">
                          <a:ln>
                            <a:noFill/>
                          </a:ln>
                          <a:solidFill>
                            <a:srgbClr val="FF0000"/>
                          </a:solidFill>
                          <a:effectLst/>
                          <a:latin typeface="Arial" pitchFamily="34" charset="0"/>
                          <a:cs typeface="Times New Roman" pitchFamily="18" charset="0"/>
                        </a:rPr>
                        <a:t>Mechanism of labor for the left occiput transverse position, lateral view. Posterior asynclitism (A) at the pelvic brim followed by lateral flexion, resulting in anterior asynclitism (B) after engagement, further descent (C), rotation, and exten­sion (D).</a:t>
                      </a:r>
                      <a:endParaRPr kumimoji="0" lang="en-US" sz="1800" b="0" i="0" u="none" strike="noStrike" cap="none" normalizeH="0" baseline="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sp>
        <p:nvSpPr>
          <p:cNvPr id="79880" name="Rectangle 29"/>
          <p:cNvSpPr>
            <a:spLocks noChangeArrowheads="1"/>
          </p:cNvSpPr>
          <p:nvPr/>
        </p:nvSpPr>
        <p:spPr bwMode="auto">
          <a:xfrm>
            <a:off x="0" y="239713"/>
            <a:ext cx="9144000" cy="0"/>
          </a:xfrm>
          <a:prstGeom prst="rect">
            <a:avLst/>
          </a:prstGeom>
          <a:noFill/>
          <a:ln w="9525">
            <a:noFill/>
            <a:miter lim="800000"/>
            <a:headEnd/>
            <a:tailEnd/>
          </a:ln>
        </p:spPr>
        <p:txBody>
          <a:bodyPr wrap="none" anchor="ctr">
            <a:spAutoFit/>
          </a:bodyPr>
          <a:lstStyle/>
          <a:p>
            <a:endParaRPr lang="fa-IR"/>
          </a:p>
        </p:txBody>
      </p:sp>
      <p:sp>
        <p:nvSpPr>
          <p:cNvPr id="79881" name="Rectangle 30"/>
          <p:cNvSpPr>
            <a:spLocks noChangeArrowheads="1"/>
          </p:cNvSpPr>
          <p:nvPr/>
        </p:nvSpPr>
        <p:spPr bwMode="auto">
          <a:xfrm>
            <a:off x="0" y="239713"/>
            <a:ext cx="9144000" cy="0"/>
          </a:xfrm>
          <a:prstGeom prst="rect">
            <a:avLst/>
          </a:prstGeom>
          <a:noFill/>
          <a:ln w="9525">
            <a:noFill/>
            <a:miter lim="800000"/>
            <a:headEnd/>
            <a:tailEnd/>
          </a:ln>
        </p:spPr>
        <p:txBody>
          <a:bodyPr wrap="none">
            <a:spAutoFit/>
          </a:bodyPr>
          <a:lstStyle/>
          <a:p>
            <a:endParaRPr lang="fa-IR"/>
          </a:p>
        </p:txBody>
      </p:sp>
      <p:graphicFrame>
        <p:nvGraphicFramePr>
          <p:cNvPr id="31784" name="Group 40"/>
          <p:cNvGraphicFramePr>
            <a:graphicFrameLocks noGrp="1"/>
          </p:cNvGraphicFramePr>
          <p:nvPr/>
        </p:nvGraphicFramePr>
        <p:xfrm>
          <a:off x="-25717" y="239713"/>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79884" name="Rectangle 41"/>
          <p:cNvSpPr>
            <a:spLocks noChangeArrowheads="1"/>
          </p:cNvSpPr>
          <p:nvPr/>
        </p:nvSpPr>
        <p:spPr bwMode="auto">
          <a:xfrm>
            <a:off x="0" y="239713"/>
            <a:ext cx="9144000" cy="0"/>
          </a:xfrm>
          <a:prstGeom prst="rect">
            <a:avLst/>
          </a:prstGeom>
          <a:noFill/>
          <a:ln w="9525">
            <a:noFill/>
            <a:miter lim="800000"/>
            <a:headEnd/>
            <a:tailEnd/>
          </a:ln>
        </p:spPr>
        <p:txBody>
          <a:bodyPr wrap="none">
            <a:spAutoFit/>
          </a:bodyPr>
          <a:lstStyle/>
          <a:p>
            <a:endParaRPr lang="fa-IR"/>
          </a:p>
        </p:txBody>
      </p:sp>
      <p:pic>
        <p:nvPicPr>
          <p:cNvPr id="79885" name="Picture 27"/>
          <p:cNvPicPr>
            <a:picLocks noChangeAspect="1" noChangeArrowheads="1"/>
          </p:cNvPicPr>
          <p:nvPr/>
        </p:nvPicPr>
        <p:blipFill>
          <a:blip r:embed="rId2"/>
          <a:srcRect/>
          <a:stretch>
            <a:fillRect/>
          </a:stretch>
        </p:blipFill>
        <p:spPr bwMode="auto">
          <a:xfrm>
            <a:off x="2195513" y="333375"/>
            <a:ext cx="5329237" cy="4733925"/>
          </a:xfrm>
          <a:prstGeom prst="rect">
            <a:avLst/>
          </a:prstGeom>
          <a:noFill/>
          <a:ln w="9525">
            <a:noFill/>
            <a:miter lim="800000"/>
            <a:headEnd/>
            <a:tailEnd/>
          </a:ln>
        </p:spPr>
      </p:pic>
      <p:graphicFrame>
        <p:nvGraphicFramePr>
          <p:cNvPr id="31795" name="Group 51"/>
          <p:cNvGraphicFramePr>
            <a:graphicFrameLocks noGrp="1"/>
          </p:cNvGraphicFramePr>
          <p:nvPr/>
        </p:nvGraphicFramePr>
        <p:xfrm>
          <a:off x="-25717" y="635000"/>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1805" name="Group 61"/>
          <p:cNvGraphicFramePr>
            <a:graphicFrameLocks noGrp="1"/>
          </p:cNvGraphicFramePr>
          <p:nvPr/>
        </p:nvGraphicFramePr>
        <p:xfrm>
          <a:off x="-25717" y="1030288"/>
          <a:ext cx="208280" cy="457200"/>
        </p:xfrm>
        <a:graphic>
          <a:graphicData uri="http://schemas.openxmlformats.org/drawingml/2006/table">
            <a:tbl>
              <a:tblPr rtl="1"/>
              <a:tblGrid>
                <a:gridCol w="208280"/>
              </a:tblGrid>
              <a:tr h="214313">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cs typeface="Times New Roman" pitchFamily="18" charset="0"/>
                        </a:rPr>
                        <a:t>304</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1824" name="Group 80"/>
          <p:cNvGraphicFramePr>
            <a:graphicFrameLocks noGrp="1"/>
          </p:cNvGraphicFramePr>
          <p:nvPr/>
        </p:nvGraphicFramePr>
        <p:xfrm>
          <a:off x="-25717" y="1701800"/>
          <a:ext cx="208280" cy="944880"/>
        </p:xfrm>
        <a:graphic>
          <a:graphicData uri="http://schemas.openxmlformats.org/drawingml/2006/table">
            <a:tbl>
              <a:tblPr rtl="1"/>
              <a:tblGrid>
                <a:gridCol w="208280"/>
              </a:tblGrid>
              <a:tr h="214313">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pitchFamily="34" charset="0"/>
                          <a:cs typeface="Times New Roman" pitchFamily="18" charset="0"/>
                        </a:rPr>
                        <a:t>F tl v b</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1834" name="Group 90"/>
          <p:cNvGraphicFramePr>
            <a:graphicFrameLocks noGrp="1"/>
          </p:cNvGraphicFramePr>
          <p:nvPr/>
        </p:nvGraphicFramePr>
        <p:xfrm>
          <a:off x="-25717" y="2770188"/>
          <a:ext cx="208280" cy="777240"/>
        </p:xfrm>
        <a:graphic>
          <a:graphicData uri="http://schemas.openxmlformats.org/drawingml/2006/table">
            <a:tbl>
              <a:tblPr rtl="1"/>
              <a:tblGrid>
                <a:gridCol w="208280"/>
              </a:tblGrid>
              <a:tr h="228600">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pitchFamily="34" charset="0"/>
                          <a:cs typeface="Times New Roman" pitchFamily="18" charset="0"/>
                        </a:rPr>
                        <a:t>a f s</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ransition>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3"/>
          <p:cNvSpPr>
            <a:spLocks noGrp="1"/>
          </p:cNvSpPr>
          <p:nvPr>
            <p:ph idx="1"/>
          </p:nvPr>
        </p:nvSpPr>
        <p:spPr>
          <a:xfrm>
            <a:off x="214313" y="1500188"/>
            <a:ext cx="8686800" cy="4525962"/>
          </a:xfrm>
        </p:spPr>
        <p:txBody>
          <a:bodyPr/>
          <a:lstStyle/>
          <a:p>
            <a:pPr algn="r">
              <a:buFont typeface="Wingdings 2" pitchFamily="18" charset="2"/>
              <a:buNone/>
            </a:pPr>
            <a:endParaRPr lang="fa-IR" smtClean="0"/>
          </a:p>
          <a:p>
            <a:pPr algn="just">
              <a:buFont typeface="Wingdings 2" pitchFamily="18" charset="2"/>
              <a:buNone/>
            </a:pPr>
            <a:r>
              <a:rPr lang="fa-IR" b="1" smtClean="0">
                <a:solidFill>
                  <a:srgbClr val="002060"/>
                </a:solidFill>
              </a:rPr>
              <a:t>اگرچه سر جنین معمولا با محور عرضی دهانه ورودی لگن تطابق پیدا می کند سوچور ساژیتال ممکن است دقیقا در مسیر سمفیزپوبیس و دماغه ساکروم قرار نگیرد سوچور ساژِیتال معمولا یا به در جهت خلفی به طرف داغه ساکروم و یا در جهت قدام به طرف سمفیز پوبیس انحراف پیدا می کند.این گونه انحراف جانبی را آسینکلیتیسم نامیده می شود. </a:t>
            </a:r>
            <a:endParaRPr lang="en-US" b="1" smtClean="0">
              <a:solidFill>
                <a:srgbClr val="002060"/>
              </a:solidFill>
            </a:endParaRPr>
          </a:p>
        </p:txBody>
      </p:sp>
      <p:sp>
        <p:nvSpPr>
          <p:cNvPr id="5" name="Rectangle 4"/>
          <p:cNvSpPr/>
          <p:nvPr/>
        </p:nvSpPr>
        <p:spPr>
          <a:xfrm>
            <a:off x="6572250" y="357188"/>
            <a:ext cx="1646238" cy="58420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defRPr/>
            </a:pPr>
            <a:r>
              <a:rPr lang="fa-IR" b="0" dirty="0">
                <a:solidFill>
                  <a:srgbClr val="04617B"/>
                </a:solidFill>
              </a:rPr>
              <a:t>آسینکلیتیسم</a:t>
            </a:r>
            <a:endParaRPr lang="en-US"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8"/>
          <p:cNvSpPr>
            <a:spLocks noChangeArrowheads="1"/>
          </p:cNvSpPr>
          <p:nvPr/>
        </p:nvSpPr>
        <p:spPr bwMode="auto">
          <a:xfrm>
            <a:off x="0" y="2076450"/>
            <a:ext cx="9144000" cy="0"/>
          </a:xfrm>
          <a:prstGeom prst="rect">
            <a:avLst/>
          </a:prstGeom>
          <a:noFill/>
          <a:ln w="9525">
            <a:noFill/>
            <a:miter lim="800000"/>
            <a:headEnd/>
            <a:tailEnd/>
          </a:ln>
        </p:spPr>
        <p:txBody>
          <a:bodyPr wrap="none" anchor="ctr">
            <a:spAutoFit/>
          </a:bodyPr>
          <a:lstStyle/>
          <a:p>
            <a:endParaRPr lang="fa-IR"/>
          </a:p>
        </p:txBody>
      </p:sp>
      <p:sp>
        <p:nvSpPr>
          <p:cNvPr id="81923" name="Rectangle 19"/>
          <p:cNvSpPr>
            <a:spLocks noChangeArrowheads="1"/>
          </p:cNvSpPr>
          <p:nvPr/>
        </p:nvSpPr>
        <p:spPr bwMode="auto">
          <a:xfrm>
            <a:off x="0" y="2076450"/>
            <a:ext cx="9144000" cy="0"/>
          </a:xfrm>
          <a:prstGeom prst="rect">
            <a:avLst/>
          </a:prstGeom>
          <a:noFill/>
          <a:ln w="9525">
            <a:noFill/>
            <a:miter lim="800000"/>
            <a:headEnd/>
            <a:tailEnd/>
          </a:ln>
        </p:spPr>
        <p:txBody>
          <a:bodyPr wrap="none">
            <a:spAutoFit/>
          </a:bodyPr>
          <a:lstStyle/>
          <a:p>
            <a:endParaRPr lang="fa-IR"/>
          </a:p>
        </p:txBody>
      </p:sp>
      <p:graphicFrame>
        <p:nvGraphicFramePr>
          <p:cNvPr id="33821" name="Group 29"/>
          <p:cNvGraphicFramePr>
            <a:graphicFrameLocks noGrp="1"/>
          </p:cNvGraphicFramePr>
          <p:nvPr/>
        </p:nvGraphicFramePr>
        <p:xfrm>
          <a:off x="-25717" y="2076450"/>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81926" name="Rectangle 30"/>
          <p:cNvSpPr>
            <a:spLocks noChangeArrowheads="1"/>
          </p:cNvSpPr>
          <p:nvPr/>
        </p:nvSpPr>
        <p:spPr bwMode="auto">
          <a:xfrm>
            <a:off x="0" y="2076450"/>
            <a:ext cx="9144000" cy="0"/>
          </a:xfrm>
          <a:prstGeom prst="rect">
            <a:avLst/>
          </a:prstGeom>
          <a:noFill/>
          <a:ln w="9525">
            <a:noFill/>
            <a:miter lim="800000"/>
            <a:headEnd/>
            <a:tailEnd/>
          </a:ln>
        </p:spPr>
        <p:txBody>
          <a:bodyPr wrap="none">
            <a:spAutoFit/>
          </a:bodyPr>
          <a:lstStyle/>
          <a:p>
            <a:endParaRPr lang="fa-IR"/>
          </a:p>
        </p:txBody>
      </p:sp>
      <p:pic>
        <p:nvPicPr>
          <p:cNvPr id="81927" name="Picture 16"/>
          <p:cNvPicPr>
            <a:picLocks noChangeAspect="1" noChangeArrowheads="1"/>
          </p:cNvPicPr>
          <p:nvPr/>
        </p:nvPicPr>
        <p:blipFill>
          <a:blip r:embed="rId3"/>
          <a:srcRect/>
          <a:stretch>
            <a:fillRect/>
          </a:stretch>
        </p:blipFill>
        <p:spPr bwMode="auto">
          <a:xfrm>
            <a:off x="357188" y="2428875"/>
            <a:ext cx="8642350" cy="3486150"/>
          </a:xfrm>
          <a:prstGeom prst="rect">
            <a:avLst/>
          </a:prstGeom>
          <a:noFill/>
          <a:ln w="9525">
            <a:noFill/>
            <a:miter lim="800000"/>
            <a:headEnd/>
            <a:tailEnd/>
          </a:ln>
        </p:spPr>
      </p:pic>
      <p:graphicFrame>
        <p:nvGraphicFramePr>
          <p:cNvPr id="33832" name="Group 40"/>
          <p:cNvGraphicFramePr>
            <a:graphicFrameLocks noGrp="1"/>
          </p:cNvGraphicFramePr>
          <p:nvPr/>
        </p:nvGraphicFramePr>
        <p:xfrm>
          <a:off x="-25717" y="2471738"/>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3879" name="Group 87"/>
          <p:cNvGraphicFramePr>
            <a:graphicFrameLocks noGrp="1"/>
          </p:cNvGraphicFramePr>
          <p:nvPr/>
        </p:nvGraphicFramePr>
        <p:xfrm>
          <a:off x="142875" y="6072188"/>
          <a:ext cx="2879725" cy="640080"/>
        </p:xfrm>
        <a:graphic>
          <a:graphicData uri="http://schemas.openxmlformats.org/drawingml/2006/table">
            <a:tbl>
              <a:tblPr rtl="1"/>
              <a:tblGrid>
                <a:gridCol w="2879725"/>
              </a:tblGrid>
              <a:tr h="63342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pitchFamily="34" charset="0"/>
                          <a:cs typeface="Times New Roman" pitchFamily="18" charset="0"/>
                        </a:rPr>
                        <a:t>Anterior asynclitism </a:t>
                      </a:r>
                      <a:r>
                        <a:rPr kumimoji="0" lang="en-US" sz="1800" b="0" i="0" u="none" strike="noStrike" cap="none" normalizeH="0" baseline="0" dirty="0" smtClean="0">
                          <a:ln>
                            <a:noFill/>
                          </a:ln>
                          <a:solidFill>
                            <a:srgbClr val="FF0000"/>
                          </a:solidFill>
                          <a:effectLst/>
                          <a:latin typeface="Arial" pitchFamily="34" charset="0"/>
                          <a:cs typeface="Times New Roman" pitchFamily="18" charset="0"/>
                        </a:rPr>
                        <a:t>Naegele's obliquity</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graphicFrame>
        <p:nvGraphicFramePr>
          <p:cNvPr id="33875" name="Group 83"/>
          <p:cNvGraphicFramePr>
            <a:graphicFrameLocks noGrp="1"/>
          </p:cNvGraphicFramePr>
          <p:nvPr/>
        </p:nvGraphicFramePr>
        <p:xfrm>
          <a:off x="3643313" y="6286500"/>
          <a:ext cx="2232025" cy="365760"/>
        </p:xfrm>
        <a:graphic>
          <a:graphicData uri="http://schemas.openxmlformats.org/drawingml/2006/table">
            <a:tbl>
              <a:tblPr rtl="1"/>
              <a:tblGrid>
                <a:gridCol w="2232025"/>
              </a:tblGrid>
              <a:tr h="28892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pitchFamily="34" charset="0"/>
                          <a:cs typeface="Times New Roman" pitchFamily="18" charset="0"/>
                        </a:rPr>
                        <a:t>Normal synclitism</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graphicFrame>
        <p:nvGraphicFramePr>
          <p:cNvPr id="33877" name="Group 85"/>
          <p:cNvGraphicFramePr>
            <a:graphicFrameLocks noGrp="1"/>
          </p:cNvGraphicFramePr>
          <p:nvPr/>
        </p:nvGraphicFramePr>
        <p:xfrm>
          <a:off x="6215063" y="5943600"/>
          <a:ext cx="2663825" cy="914400"/>
        </p:xfrm>
        <a:graphic>
          <a:graphicData uri="http://schemas.openxmlformats.org/drawingml/2006/table">
            <a:tbl>
              <a:tblPr rtl="1"/>
              <a:tblGrid>
                <a:gridCol w="2663825"/>
              </a:tblGrid>
              <a:tr h="1984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pitchFamily="34" charset="0"/>
                          <a:cs typeface="Times New Roman" pitchFamily="18" charset="0"/>
                        </a:rPr>
                        <a:t>Posterior asynclitism </a:t>
                      </a:r>
                      <a:r>
                        <a:rPr kumimoji="0" lang="en-US" sz="1800" b="0" i="0" u="none" strike="noStrike" cap="none" normalizeH="0" baseline="0" dirty="0" smtClean="0">
                          <a:ln>
                            <a:noFill/>
                          </a:ln>
                          <a:solidFill>
                            <a:srgbClr val="FF0000"/>
                          </a:solidFill>
                          <a:effectLst/>
                          <a:latin typeface="Arial" pitchFamily="34" charset="0"/>
                          <a:cs typeface="Times New Roman" pitchFamily="18" charset="0"/>
                        </a:rPr>
                        <a:t>Litzmann's obliquity Ear presentation</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sp>
        <p:nvSpPr>
          <p:cNvPr id="81936" name="Rectangle 10"/>
          <p:cNvSpPr>
            <a:spLocks noChangeArrowheads="1"/>
          </p:cNvSpPr>
          <p:nvPr/>
        </p:nvSpPr>
        <p:spPr bwMode="auto">
          <a:xfrm>
            <a:off x="571500" y="214313"/>
            <a:ext cx="8072438" cy="1200329"/>
          </a:xfrm>
          <a:prstGeom prst="rect">
            <a:avLst/>
          </a:prstGeom>
          <a:noFill/>
          <a:ln w="9525">
            <a:noFill/>
            <a:miter lim="800000"/>
            <a:headEnd/>
            <a:tailEnd/>
          </a:ln>
        </p:spPr>
        <p:txBody>
          <a:bodyPr>
            <a:spAutoFit/>
          </a:bodyPr>
          <a:lstStyle/>
          <a:p>
            <a:pPr algn="ctr"/>
            <a:r>
              <a:rPr lang="fa-IR" sz="2400" dirty="0"/>
              <a:t>درجات متوسط آسینکلیتیسم همواره  در طی لیبر طبیعی دیده می شود با وجود این آسینکلیتیسم شدید یکی از دلایل شایع عدم تناسب سری-لگنی است.تغییر پی در پی از آسینکلیتیسم خلفی به قدامی به نزول سر کمک می کند. </a:t>
            </a:r>
            <a:endParaRPr lang="en-US" sz="2400" dirty="0"/>
          </a:p>
        </p:txBody>
      </p:sp>
    </p:spTree>
  </p:cSld>
  <p:clrMapOvr>
    <a:masterClrMapping/>
  </p:clrMapOvr>
  <p:transition>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
          <p:cNvSpPr>
            <a:spLocks noChangeArrowheads="1"/>
          </p:cNvSpPr>
          <p:nvPr/>
        </p:nvSpPr>
        <p:spPr bwMode="auto">
          <a:xfrm>
            <a:off x="5786438" y="500063"/>
            <a:ext cx="2444750" cy="584200"/>
          </a:xfrm>
          <a:prstGeom prst="rect">
            <a:avLst/>
          </a:prstGeom>
          <a:noFill/>
          <a:ln w="9525">
            <a:noFill/>
            <a:miter lim="800000"/>
            <a:headEnd/>
            <a:tailEnd/>
          </a:ln>
        </p:spPr>
        <p:txBody>
          <a:bodyPr wrap="none">
            <a:spAutoFit/>
          </a:bodyPr>
          <a:lstStyle/>
          <a:p>
            <a:r>
              <a:rPr lang="fa-IR"/>
              <a:t>اکسی پوت قدامی</a:t>
            </a:r>
            <a:endParaRPr lang="en-US"/>
          </a:p>
        </p:txBody>
      </p:sp>
      <p:pic>
        <p:nvPicPr>
          <p:cNvPr id="82947" name="Picture 2" descr="C:\Users\mosi\Documents\pعکس\عکس جنین\eco%20baby.jpg"/>
          <p:cNvPicPr>
            <a:picLocks noChangeAspect="1" noChangeArrowheads="1"/>
          </p:cNvPicPr>
          <p:nvPr/>
        </p:nvPicPr>
        <p:blipFill>
          <a:blip r:embed="rId3"/>
          <a:srcRect/>
          <a:stretch>
            <a:fillRect/>
          </a:stretch>
        </p:blipFill>
        <p:spPr bwMode="auto">
          <a:xfrm>
            <a:off x="4500563" y="1285875"/>
            <a:ext cx="4357687" cy="4929188"/>
          </a:xfrm>
          <a:prstGeom prst="rect">
            <a:avLst/>
          </a:prstGeom>
          <a:noFill/>
          <a:ln w="9525">
            <a:noFill/>
            <a:miter lim="800000"/>
            <a:headEnd/>
            <a:tailEnd/>
          </a:ln>
        </p:spPr>
      </p:pic>
      <p:sp>
        <p:nvSpPr>
          <p:cNvPr id="82948" name="Rectangle 2"/>
          <p:cNvSpPr>
            <a:spLocks noChangeArrowheads="1"/>
          </p:cNvSpPr>
          <p:nvPr/>
        </p:nvSpPr>
        <p:spPr bwMode="auto">
          <a:xfrm>
            <a:off x="642938" y="2071688"/>
            <a:ext cx="4500562" cy="3046412"/>
          </a:xfrm>
          <a:prstGeom prst="rect">
            <a:avLst/>
          </a:prstGeom>
          <a:noFill/>
          <a:ln w="9525">
            <a:noFill/>
            <a:miter lim="800000"/>
            <a:headEnd/>
            <a:tailEnd/>
          </a:ln>
        </p:spPr>
        <p:txBody>
          <a:bodyPr>
            <a:spAutoFit/>
          </a:bodyPr>
          <a:lstStyle/>
          <a:p>
            <a:pPr algn="just" rtl="1"/>
            <a:r>
              <a:rPr lang="fa-IR"/>
              <a:t>در اکثر موارد در هنگام ورود ورتکس به لگن سوچور ساژیتال در امتداد قطر عرضی لگن قرار می گیرددر 40 درصد لیبرها </a:t>
            </a:r>
            <a:r>
              <a:rPr lang="en-US"/>
              <a:t>LOT</a:t>
            </a:r>
            <a:r>
              <a:rPr lang="fa-IR"/>
              <a:t> و در 20% </a:t>
            </a:r>
            <a:r>
              <a:rPr lang="en-US"/>
              <a:t>ROT </a:t>
            </a:r>
            <a:r>
              <a:rPr lang="fa-IR"/>
              <a:t>وارد لگن می شود.</a:t>
            </a:r>
            <a:endParaRPr lang="en-US"/>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785786" y="285728"/>
            <a:ext cx="7772400" cy="836613"/>
          </a:xfrm>
          <a:ln w="50800">
            <a:solidFill>
              <a:srgbClr val="00FF00"/>
            </a:solidFill>
          </a:ln>
        </p:spPr>
        <p:txBody>
          <a:bodyPr>
            <a:normAutofit fontScale="90000"/>
          </a:bodyPr>
          <a:lstStyle/>
          <a:p>
            <a:pPr algn="ctr" eaLnBrk="1" fontAlgn="auto" hangingPunct="1">
              <a:spcAft>
                <a:spcPts val="0"/>
              </a:spcAft>
              <a:defRPr/>
            </a:pPr>
            <a:r>
              <a:rPr lang="fa-IR" altLang="zh-CN" sz="5400" b="1" dirty="0" smtClean="0">
                <a:solidFill>
                  <a:srgbClr val="00FF99"/>
                </a:solidFill>
                <a:ea typeface="SimSun" pitchFamily="2" charset="-122"/>
              </a:rPr>
              <a:t>مکانیسم لیبر</a:t>
            </a:r>
            <a:endParaRPr lang="en-US" altLang="zh-CN" sz="5400" b="1" dirty="0" smtClean="0">
              <a:solidFill>
                <a:srgbClr val="00FF99"/>
              </a:solidFill>
              <a:ea typeface="SimSun" pitchFamily="2" charset="-122"/>
            </a:endParaRPr>
          </a:p>
        </p:txBody>
      </p:sp>
      <p:sp>
        <p:nvSpPr>
          <p:cNvPr id="83971" name="Text Box 4"/>
          <p:cNvSpPr txBox="1">
            <a:spLocks noChangeArrowheads="1"/>
          </p:cNvSpPr>
          <p:nvPr/>
        </p:nvSpPr>
        <p:spPr bwMode="auto">
          <a:xfrm>
            <a:off x="900113" y="2636838"/>
            <a:ext cx="3384550" cy="3560762"/>
          </a:xfrm>
          <a:prstGeom prst="rect">
            <a:avLst/>
          </a:prstGeom>
          <a:noFill/>
          <a:ln w="9525">
            <a:noFill/>
            <a:miter lim="800000"/>
            <a:headEnd/>
            <a:tailEnd/>
          </a:ln>
        </p:spPr>
        <p:txBody>
          <a:bodyPr>
            <a:spAutoFit/>
          </a:bodyPr>
          <a:lstStyle/>
          <a:p>
            <a:pPr algn="ctr">
              <a:lnSpc>
                <a:spcPct val="200000"/>
              </a:lnSpc>
            </a:pPr>
            <a:r>
              <a:rPr lang="en-US" altLang="zh-CN" sz="2400"/>
              <a:t>Engagement</a:t>
            </a:r>
          </a:p>
          <a:p>
            <a:pPr algn="ctr">
              <a:lnSpc>
                <a:spcPct val="200000"/>
              </a:lnSpc>
            </a:pPr>
            <a:r>
              <a:rPr lang="en-US" altLang="zh-CN" sz="2400"/>
              <a:t>Descent</a:t>
            </a:r>
          </a:p>
          <a:p>
            <a:pPr algn="ctr">
              <a:lnSpc>
                <a:spcPct val="200000"/>
              </a:lnSpc>
            </a:pPr>
            <a:r>
              <a:rPr lang="en-US" altLang="zh-CN" sz="2400"/>
              <a:t>Flexion</a:t>
            </a:r>
          </a:p>
          <a:p>
            <a:pPr algn="ctr">
              <a:lnSpc>
                <a:spcPct val="200000"/>
              </a:lnSpc>
            </a:pPr>
            <a:r>
              <a:rPr lang="en-US" altLang="zh-CN" sz="2400"/>
              <a:t>Internal rotation</a:t>
            </a:r>
          </a:p>
          <a:p>
            <a:pPr>
              <a:spcBef>
                <a:spcPct val="50000"/>
              </a:spcBef>
            </a:pPr>
            <a:endParaRPr lang="zh-CN" altLang="en-US" sz="2400"/>
          </a:p>
        </p:txBody>
      </p:sp>
      <p:sp>
        <p:nvSpPr>
          <p:cNvPr id="83972" name="Text Box 5"/>
          <p:cNvSpPr txBox="1">
            <a:spLocks noChangeArrowheads="1"/>
          </p:cNvSpPr>
          <p:nvPr/>
        </p:nvSpPr>
        <p:spPr bwMode="auto">
          <a:xfrm>
            <a:off x="4716463" y="2636838"/>
            <a:ext cx="3384550" cy="2195512"/>
          </a:xfrm>
          <a:prstGeom prst="rect">
            <a:avLst/>
          </a:prstGeom>
          <a:noFill/>
          <a:ln w="9525">
            <a:noFill/>
            <a:miter lim="800000"/>
            <a:headEnd/>
            <a:tailEnd/>
          </a:ln>
        </p:spPr>
        <p:txBody>
          <a:bodyPr>
            <a:spAutoFit/>
          </a:bodyPr>
          <a:lstStyle/>
          <a:p>
            <a:pPr algn="ctr">
              <a:lnSpc>
                <a:spcPct val="200000"/>
              </a:lnSpc>
            </a:pPr>
            <a:r>
              <a:rPr lang="en-US" altLang="zh-CN" sz="2400"/>
              <a:t>Birth of the shoulders</a:t>
            </a:r>
          </a:p>
          <a:p>
            <a:pPr algn="ctr">
              <a:lnSpc>
                <a:spcPct val="200000"/>
              </a:lnSpc>
            </a:pPr>
            <a:r>
              <a:rPr lang="en-US" altLang="zh-CN" sz="2400"/>
              <a:t>External rotation</a:t>
            </a:r>
          </a:p>
          <a:p>
            <a:pPr algn="ctr">
              <a:lnSpc>
                <a:spcPct val="200000"/>
              </a:lnSpc>
            </a:pPr>
            <a:r>
              <a:rPr lang="en-US" altLang="zh-CN" sz="2400"/>
              <a:t>Extension</a:t>
            </a:r>
            <a:endParaRPr lang="zh-CN" altLang="en-US" sz="2400"/>
          </a:p>
        </p:txBody>
      </p:sp>
      <p:sp>
        <p:nvSpPr>
          <p:cNvPr id="83973" name="Line 6"/>
          <p:cNvSpPr>
            <a:spLocks noChangeShapeType="1"/>
          </p:cNvSpPr>
          <p:nvPr/>
        </p:nvSpPr>
        <p:spPr bwMode="auto">
          <a:xfrm>
            <a:off x="2484438" y="3429000"/>
            <a:ext cx="0" cy="287338"/>
          </a:xfrm>
          <a:prstGeom prst="line">
            <a:avLst/>
          </a:prstGeom>
          <a:noFill/>
          <a:ln w="31750">
            <a:solidFill>
              <a:srgbClr val="FF3300"/>
            </a:solidFill>
            <a:round/>
            <a:headEnd/>
            <a:tailEnd type="triangle" w="med" len="med"/>
          </a:ln>
        </p:spPr>
        <p:txBody>
          <a:bodyPr/>
          <a:lstStyle/>
          <a:p>
            <a:endParaRPr lang="en-US"/>
          </a:p>
        </p:txBody>
      </p:sp>
      <p:sp>
        <p:nvSpPr>
          <p:cNvPr id="83974" name="Line 7"/>
          <p:cNvSpPr>
            <a:spLocks noChangeShapeType="1"/>
          </p:cNvSpPr>
          <p:nvPr/>
        </p:nvSpPr>
        <p:spPr bwMode="auto">
          <a:xfrm>
            <a:off x="2484438" y="4149725"/>
            <a:ext cx="0" cy="287338"/>
          </a:xfrm>
          <a:prstGeom prst="line">
            <a:avLst/>
          </a:prstGeom>
          <a:noFill/>
          <a:ln w="31750">
            <a:solidFill>
              <a:srgbClr val="FF3300"/>
            </a:solidFill>
            <a:round/>
            <a:headEnd/>
            <a:tailEnd type="triangle" w="med" len="med"/>
          </a:ln>
        </p:spPr>
        <p:txBody>
          <a:bodyPr/>
          <a:lstStyle/>
          <a:p>
            <a:endParaRPr lang="en-US"/>
          </a:p>
        </p:txBody>
      </p:sp>
      <p:sp>
        <p:nvSpPr>
          <p:cNvPr id="83975" name="Line 8"/>
          <p:cNvSpPr>
            <a:spLocks noChangeShapeType="1"/>
          </p:cNvSpPr>
          <p:nvPr/>
        </p:nvSpPr>
        <p:spPr bwMode="auto">
          <a:xfrm>
            <a:off x="2484438" y="4868863"/>
            <a:ext cx="0" cy="287337"/>
          </a:xfrm>
          <a:prstGeom prst="line">
            <a:avLst/>
          </a:prstGeom>
          <a:noFill/>
          <a:ln w="31750">
            <a:solidFill>
              <a:srgbClr val="FF3300"/>
            </a:solidFill>
            <a:round/>
            <a:headEnd/>
            <a:tailEnd type="triangle" w="med" len="med"/>
          </a:ln>
        </p:spPr>
        <p:txBody>
          <a:bodyPr/>
          <a:lstStyle/>
          <a:p>
            <a:endParaRPr lang="en-US"/>
          </a:p>
        </p:txBody>
      </p:sp>
      <p:sp>
        <p:nvSpPr>
          <p:cNvPr id="83976" name="Line 9"/>
          <p:cNvSpPr>
            <a:spLocks noChangeShapeType="1"/>
          </p:cNvSpPr>
          <p:nvPr/>
        </p:nvSpPr>
        <p:spPr bwMode="auto">
          <a:xfrm>
            <a:off x="4067175" y="5373688"/>
            <a:ext cx="1079500" cy="0"/>
          </a:xfrm>
          <a:prstGeom prst="line">
            <a:avLst/>
          </a:prstGeom>
          <a:noFill/>
          <a:ln w="31750">
            <a:solidFill>
              <a:srgbClr val="FF3300"/>
            </a:solidFill>
            <a:round/>
            <a:headEnd/>
            <a:tailEnd type="triangle" w="med" len="med"/>
          </a:ln>
        </p:spPr>
        <p:txBody>
          <a:bodyPr/>
          <a:lstStyle/>
          <a:p>
            <a:endParaRPr lang="en-US"/>
          </a:p>
        </p:txBody>
      </p:sp>
      <p:sp>
        <p:nvSpPr>
          <p:cNvPr id="83977" name="Line 10"/>
          <p:cNvSpPr>
            <a:spLocks noChangeShapeType="1"/>
          </p:cNvSpPr>
          <p:nvPr/>
        </p:nvSpPr>
        <p:spPr bwMode="auto">
          <a:xfrm flipH="1" flipV="1">
            <a:off x="6269038" y="4891088"/>
            <a:ext cx="4762" cy="273050"/>
          </a:xfrm>
          <a:prstGeom prst="line">
            <a:avLst/>
          </a:prstGeom>
          <a:noFill/>
          <a:ln w="31750">
            <a:solidFill>
              <a:srgbClr val="FF3300"/>
            </a:solidFill>
            <a:round/>
            <a:headEnd/>
            <a:tailEnd type="triangle" w="med" len="med"/>
          </a:ln>
        </p:spPr>
        <p:txBody>
          <a:bodyPr/>
          <a:lstStyle/>
          <a:p>
            <a:endParaRPr lang="en-US"/>
          </a:p>
        </p:txBody>
      </p:sp>
      <p:sp>
        <p:nvSpPr>
          <p:cNvPr id="83978" name="Line 12"/>
          <p:cNvSpPr>
            <a:spLocks noChangeShapeType="1"/>
          </p:cNvSpPr>
          <p:nvPr/>
        </p:nvSpPr>
        <p:spPr bwMode="auto">
          <a:xfrm flipH="1" flipV="1">
            <a:off x="6256338" y="4151313"/>
            <a:ext cx="4762" cy="273050"/>
          </a:xfrm>
          <a:prstGeom prst="line">
            <a:avLst/>
          </a:prstGeom>
          <a:noFill/>
          <a:ln w="31750">
            <a:solidFill>
              <a:srgbClr val="FF3300"/>
            </a:solidFill>
            <a:round/>
            <a:headEnd/>
            <a:tailEnd type="triangle" w="med" len="med"/>
          </a:ln>
        </p:spPr>
        <p:txBody>
          <a:bodyPr/>
          <a:lstStyle/>
          <a:p>
            <a:endParaRPr lang="en-US"/>
          </a:p>
        </p:txBody>
      </p:sp>
      <p:sp>
        <p:nvSpPr>
          <p:cNvPr id="83979" name="Line 13"/>
          <p:cNvSpPr>
            <a:spLocks noChangeShapeType="1"/>
          </p:cNvSpPr>
          <p:nvPr/>
        </p:nvSpPr>
        <p:spPr bwMode="auto">
          <a:xfrm flipH="1" flipV="1">
            <a:off x="6215063" y="3465513"/>
            <a:ext cx="4762" cy="273050"/>
          </a:xfrm>
          <a:prstGeom prst="line">
            <a:avLst/>
          </a:prstGeom>
          <a:noFill/>
          <a:ln w="31750">
            <a:solidFill>
              <a:srgbClr val="FF3300"/>
            </a:solidFill>
            <a:round/>
            <a:headEnd/>
            <a:tailEnd type="triangle" w="med" len="med"/>
          </a:ln>
        </p:spPr>
        <p:txBody>
          <a:bodyPr/>
          <a:lstStyle/>
          <a:p>
            <a:endParaRPr lang="en-US"/>
          </a:p>
        </p:txBody>
      </p:sp>
      <p:sp>
        <p:nvSpPr>
          <p:cNvPr id="83980" name="Rectangle 13"/>
          <p:cNvSpPr>
            <a:spLocks noChangeArrowheads="1"/>
          </p:cNvSpPr>
          <p:nvPr/>
        </p:nvSpPr>
        <p:spPr bwMode="auto">
          <a:xfrm>
            <a:off x="5715000" y="4857750"/>
            <a:ext cx="1484313" cy="830263"/>
          </a:xfrm>
          <a:prstGeom prst="rect">
            <a:avLst/>
          </a:prstGeom>
          <a:noFill/>
          <a:ln w="9525">
            <a:noFill/>
            <a:miter lim="800000"/>
            <a:headEnd/>
            <a:tailEnd/>
          </a:ln>
        </p:spPr>
        <p:txBody>
          <a:bodyPr wrap="none">
            <a:spAutoFit/>
          </a:bodyPr>
          <a:lstStyle/>
          <a:p>
            <a:pPr algn="ctr">
              <a:lnSpc>
                <a:spcPct val="200000"/>
              </a:lnSpc>
            </a:pPr>
            <a:r>
              <a:rPr lang="en-US" altLang="zh-CN" sz="2400">
                <a:solidFill>
                  <a:srgbClr val="000000"/>
                </a:solidFill>
              </a:rPr>
              <a:t>Extension</a:t>
            </a:r>
            <a:endParaRPr lang="zh-CN" altLang="en-US" sz="2400">
              <a:solidFill>
                <a:srgbClr val="000000"/>
              </a:solidFill>
            </a:endParaRPr>
          </a:p>
        </p:txBody>
      </p:sp>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
          <p:cNvSpPr>
            <a:spLocks noChangeArrowheads="1"/>
          </p:cNvSpPr>
          <p:nvPr/>
        </p:nvSpPr>
        <p:spPr bwMode="auto">
          <a:xfrm>
            <a:off x="5286375" y="571500"/>
            <a:ext cx="3206750" cy="5842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fa-IR" dirty="0"/>
              <a:t>اکسی پوت خلفی پایدار</a:t>
            </a:r>
            <a:endParaRPr lang="en-US" dirty="0"/>
          </a:p>
        </p:txBody>
      </p:sp>
      <p:pic>
        <p:nvPicPr>
          <p:cNvPr id="65539" name="Picture 6"/>
          <p:cNvPicPr>
            <a:picLocks noChangeAspect="1" noChangeArrowheads="1"/>
          </p:cNvPicPr>
          <p:nvPr/>
        </p:nvPicPr>
        <p:blipFill>
          <a:blip r:embed="rId3"/>
          <a:srcRect/>
          <a:stretch>
            <a:fillRect/>
          </a:stretch>
        </p:blipFill>
        <p:spPr bwMode="auto">
          <a:xfrm>
            <a:off x="0" y="2071688"/>
            <a:ext cx="2971800" cy="4467225"/>
          </a:xfrm>
          <a:prstGeom prst="rect">
            <a:avLst/>
          </a:prstGeom>
          <a:noFill/>
          <a:ln w="9525">
            <a:noFill/>
            <a:miter lim="800000"/>
            <a:headEnd/>
            <a:tailEnd/>
          </a:ln>
        </p:spPr>
      </p:pic>
      <p:sp>
        <p:nvSpPr>
          <p:cNvPr id="65540" name="Rectangle 2"/>
          <p:cNvSpPr>
            <a:spLocks noChangeArrowheads="1"/>
          </p:cNvSpPr>
          <p:nvPr/>
        </p:nvSpPr>
        <p:spPr bwMode="auto">
          <a:xfrm>
            <a:off x="1785938" y="1357313"/>
            <a:ext cx="7143750" cy="2554287"/>
          </a:xfrm>
          <a:prstGeom prst="rect">
            <a:avLst/>
          </a:prstGeom>
          <a:noFill/>
          <a:ln w="9525">
            <a:noFill/>
            <a:miter lim="800000"/>
            <a:headEnd/>
            <a:tailEnd/>
          </a:ln>
        </p:spPr>
        <p:txBody>
          <a:bodyPr>
            <a:spAutoFit/>
          </a:bodyPr>
          <a:lstStyle/>
          <a:p>
            <a:pPr algn="just" rtl="1"/>
            <a:r>
              <a:rPr lang="fa-IR"/>
              <a:t>در اغلب موارد وضعیتهای اکسی پوت خلفی به طور خودبه خود به وضعیت اکسی پوت قدامی چرخش پیدا می کنند و سپس زایمان بدون عارضه صورت می گیرد </a:t>
            </a:r>
          </a:p>
          <a:p>
            <a:pPr algn="just" rtl="1"/>
            <a:endParaRPr lang="fa-IR"/>
          </a:p>
        </p:txBody>
      </p:sp>
      <p:sp>
        <p:nvSpPr>
          <p:cNvPr id="65541" name="Rectangle 4"/>
          <p:cNvSpPr>
            <a:spLocks noChangeArrowheads="1"/>
          </p:cNvSpPr>
          <p:nvPr/>
        </p:nvSpPr>
        <p:spPr bwMode="auto">
          <a:xfrm>
            <a:off x="2714625" y="3429000"/>
            <a:ext cx="6429375" cy="3046413"/>
          </a:xfrm>
          <a:prstGeom prst="rect">
            <a:avLst/>
          </a:prstGeom>
          <a:noFill/>
          <a:ln w="9525">
            <a:noFill/>
            <a:miter lim="800000"/>
            <a:headEnd/>
            <a:tailEnd/>
          </a:ln>
        </p:spPr>
        <p:txBody>
          <a:bodyPr>
            <a:spAutoFit/>
          </a:bodyPr>
          <a:lstStyle/>
          <a:p>
            <a:pPr algn="just" rtl="1"/>
            <a:r>
              <a:rPr lang="fa-IR"/>
              <a:t>اکثر نمایشهای اکسی پوت در هنگام زایمان ناشی از چرخش نادرست وضعیت اکسی پوت قدامی در طی لیبر هستند و حدود 90 درصد نمایشهای اکسی پوت خلفی در شروع لیبر به طور خودبه خود به وضعیت اکسی پوت قدامی چرخش پیدا می کنند.</a:t>
            </a:r>
          </a:p>
        </p:txBody>
      </p:sp>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323850" y="260350"/>
            <a:ext cx="2592388" cy="838200"/>
          </a:xfrm>
          <a:prstGeom prst="rect">
            <a:avLst/>
          </a:prstGeom>
          <a:noFill/>
          <a:ln w="50800">
            <a:solidFill>
              <a:srgbClr val="00FF00"/>
            </a:solidFill>
            <a:miter lim="800000"/>
            <a:headEnd/>
            <a:tailEnd/>
          </a:ln>
        </p:spPr>
        <p:txBody>
          <a:bodyPr anchor="ctr"/>
          <a:lstStyle/>
          <a:p>
            <a:pPr algn="ctr"/>
            <a:r>
              <a:rPr kumimoji="1" lang="fa-IR" altLang="zh-CN" sz="4000">
                <a:solidFill>
                  <a:srgbClr val="00FF99"/>
                </a:solidFill>
                <a:ea typeface="华文中宋" pitchFamily="2" charset="-122"/>
              </a:rPr>
              <a:t>آنگاژمان</a:t>
            </a:r>
            <a:endParaRPr kumimoji="1" lang="en-US" altLang="zh-CN" sz="4000">
              <a:solidFill>
                <a:srgbClr val="00FF99"/>
              </a:solidFill>
              <a:ea typeface="华文中宋" pitchFamily="2" charset="-122"/>
              <a:cs typeface="Arial" pitchFamily="34" charset="0"/>
            </a:endParaRPr>
          </a:p>
        </p:txBody>
      </p:sp>
      <p:pic>
        <p:nvPicPr>
          <p:cNvPr id="84995" name="Picture 3" descr="xianjie"/>
          <p:cNvPicPr>
            <a:picLocks noChangeAspect="1" noChangeArrowheads="1"/>
          </p:cNvPicPr>
          <p:nvPr/>
        </p:nvPicPr>
        <p:blipFill>
          <a:blip r:embed="rId3">
            <a:clrChange>
              <a:clrFrom>
                <a:srgbClr val="FDF8F2"/>
              </a:clrFrom>
              <a:clrTo>
                <a:srgbClr val="FDF8F2">
                  <a:alpha val="0"/>
                </a:srgbClr>
              </a:clrTo>
            </a:clrChange>
            <a:lum contrast="54000"/>
          </a:blip>
          <a:srcRect l="53235" t="41156" r="16884" b="12531"/>
          <a:stretch>
            <a:fillRect/>
          </a:stretch>
        </p:blipFill>
        <p:spPr bwMode="auto">
          <a:xfrm>
            <a:off x="1331913" y="1773238"/>
            <a:ext cx="3803650" cy="4419600"/>
          </a:xfrm>
          <a:prstGeom prst="rect">
            <a:avLst/>
          </a:prstGeom>
          <a:noFill/>
          <a:ln w="9525">
            <a:noFill/>
            <a:miter lim="800000"/>
            <a:headEnd/>
            <a:tailEnd/>
          </a:ln>
        </p:spPr>
      </p:pic>
      <p:sp>
        <p:nvSpPr>
          <p:cNvPr id="84996" name="AutoShape 5"/>
          <p:cNvSpPr>
            <a:spLocks noChangeArrowheads="1"/>
          </p:cNvSpPr>
          <p:nvPr/>
        </p:nvSpPr>
        <p:spPr bwMode="auto">
          <a:xfrm>
            <a:off x="4500563" y="1052513"/>
            <a:ext cx="4105275" cy="1670050"/>
          </a:xfrm>
          <a:prstGeom prst="flowChartAlternateProcess">
            <a:avLst/>
          </a:prstGeom>
          <a:noFill/>
          <a:ln w="9525">
            <a:noFill/>
            <a:miter lim="800000"/>
            <a:headEnd/>
            <a:tailEnd/>
          </a:ln>
        </p:spPr>
        <p:txBody>
          <a:bodyPr anchor="ctr">
            <a:spAutoFit/>
          </a:bodyPr>
          <a:lstStyle/>
          <a:p>
            <a:pPr lvl="1"/>
            <a:r>
              <a:rPr lang="en-US" altLang="zh-CN" sz="2400"/>
              <a:t>Occurs when the fetal presenting part has passed through the maternal inlet of the pelvis</a:t>
            </a:r>
            <a:endParaRPr lang="zh-CN" altLang="en-US" sz="2400"/>
          </a:p>
        </p:txBody>
      </p:sp>
      <p:sp>
        <p:nvSpPr>
          <p:cNvPr id="115717" name="AutoShape 6"/>
          <p:cNvSpPr>
            <a:spLocks noChangeArrowheads="1"/>
          </p:cNvSpPr>
          <p:nvPr/>
        </p:nvSpPr>
        <p:spPr bwMode="auto">
          <a:xfrm>
            <a:off x="4286250" y="1071563"/>
            <a:ext cx="4392613" cy="1584325"/>
          </a:xfrm>
          <a:prstGeom prst="wedgeRoundRectCallout">
            <a:avLst>
              <a:gd name="adj1" fmla="val -48880"/>
              <a:gd name="adj2" fmla="val 78856"/>
              <a:gd name="adj3" fmla="val 16667"/>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lstStyle/>
          <a:p>
            <a:pPr algn="just" rtl="1">
              <a:defRPr/>
            </a:pPr>
            <a:r>
              <a:rPr lang="fa-IR" dirty="0"/>
              <a:t>زمانی که قطر بای پاریتال سر جنین از دهانه ورودی لکن عبور می کند. </a:t>
            </a:r>
            <a:endParaRPr lang="en-US"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323850" y="260350"/>
            <a:ext cx="2592388" cy="8382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kumimoji="1" lang="fa-IR" altLang="zh-CN" sz="4000" dirty="0">
                <a:solidFill>
                  <a:schemeClr val="tx1"/>
                </a:solidFill>
              </a:rPr>
              <a:t>نزول</a:t>
            </a:r>
            <a:endParaRPr kumimoji="1" lang="en-US" altLang="zh-CN" sz="4000" dirty="0">
              <a:solidFill>
                <a:schemeClr val="tx1"/>
              </a:solidFill>
            </a:endParaRPr>
          </a:p>
        </p:txBody>
      </p:sp>
      <p:sp>
        <p:nvSpPr>
          <p:cNvPr id="116740" name="AutoShape 5"/>
          <p:cNvSpPr>
            <a:spLocks noChangeArrowheads="1"/>
          </p:cNvSpPr>
          <p:nvPr/>
        </p:nvSpPr>
        <p:spPr bwMode="auto">
          <a:xfrm>
            <a:off x="5435600" y="1714500"/>
            <a:ext cx="3708400" cy="1584325"/>
          </a:xfrm>
          <a:prstGeom prst="wedgeRoundRectCallout">
            <a:avLst>
              <a:gd name="adj1" fmla="val -46745"/>
              <a:gd name="adj2" fmla="val 81866"/>
              <a:gd name="adj3" fmla="val 16667"/>
            </a:avLst>
          </a:prstGeom>
          <a:ln>
            <a:headEnd/>
            <a:tailEnd/>
          </a:ln>
        </p:spPr>
        <p:style>
          <a:lnRef idx="3">
            <a:schemeClr val="lt1"/>
          </a:lnRef>
          <a:fillRef idx="1">
            <a:schemeClr val="accent3"/>
          </a:fillRef>
          <a:effectRef idx="1">
            <a:schemeClr val="accent3"/>
          </a:effectRef>
          <a:fontRef idx="minor">
            <a:schemeClr val="lt1"/>
          </a:fontRef>
        </p:style>
        <p:txBody>
          <a:bodyPr/>
          <a:lstStyle/>
          <a:p>
            <a:pPr>
              <a:defRPr/>
            </a:pPr>
            <a:r>
              <a:rPr lang="fa-IR" dirty="0"/>
              <a:t>نیروهایی که باعث نزول جنین می شوند:</a:t>
            </a:r>
            <a:endParaRPr lang="en-US" dirty="0"/>
          </a:p>
        </p:txBody>
      </p:sp>
      <p:pic>
        <p:nvPicPr>
          <p:cNvPr id="86020" name="Picture 6" descr="fm24"/>
          <p:cNvPicPr>
            <a:picLocks noChangeAspect="1" noChangeArrowheads="1"/>
          </p:cNvPicPr>
          <p:nvPr/>
        </p:nvPicPr>
        <p:blipFill>
          <a:blip r:embed="rId3">
            <a:clrChange>
              <a:clrFrom>
                <a:srgbClr val="9E9F91"/>
              </a:clrFrom>
              <a:clrTo>
                <a:srgbClr val="9E9F91">
                  <a:alpha val="0"/>
                </a:srgbClr>
              </a:clrTo>
            </a:clrChange>
          </a:blip>
          <a:srcRect l="48102" t="27278" r="3798" b="28600"/>
          <a:stretch>
            <a:fillRect/>
          </a:stretch>
        </p:blipFill>
        <p:spPr bwMode="auto">
          <a:xfrm>
            <a:off x="285750" y="1071563"/>
            <a:ext cx="4724400" cy="3600450"/>
          </a:xfrm>
          <a:prstGeom prst="rect">
            <a:avLst/>
          </a:prstGeom>
          <a:noFill/>
          <a:ln w="12700" cap="sq">
            <a:noFill/>
            <a:miter lim="800000"/>
            <a:headEnd type="none" w="sm" len="sm"/>
            <a:tailEnd type="none" w="sm" len="sm"/>
          </a:ln>
        </p:spPr>
      </p:pic>
      <p:sp>
        <p:nvSpPr>
          <p:cNvPr id="86021" name="Rectangle 8"/>
          <p:cNvSpPr>
            <a:spLocks noChangeArrowheads="1"/>
          </p:cNvSpPr>
          <p:nvPr/>
        </p:nvSpPr>
        <p:spPr bwMode="auto">
          <a:xfrm>
            <a:off x="500063" y="4143375"/>
            <a:ext cx="8280400" cy="2505075"/>
          </a:xfrm>
          <a:prstGeom prst="rect">
            <a:avLst/>
          </a:prstGeom>
          <a:noFill/>
          <a:ln w="12700" cap="sq">
            <a:noFill/>
            <a:miter lim="800000"/>
            <a:headEnd type="none" w="sm" len="sm"/>
            <a:tailEnd type="none" w="sm" len="sm"/>
          </a:ln>
        </p:spPr>
        <p:txBody>
          <a:bodyPr>
            <a:spAutoFit/>
          </a:bodyPr>
          <a:lstStyle/>
          <a:p>
            <a:pPr algn="r">
              <a:spcBef>
                <a:spcPct val="20000"/>
              </a:spcBef>
            </a:pPr>
            <a:r>
              <a:rPr kumimoji="1" lang="fa-IR" altLang="zh-CN" sz="2800" b="0">
                <a:latin typeface="TimesNewRoman" charset="0"/>
              </a:rPr>
              <a:t>1. فشار مایع آمنیون</a:t>
            </a:r>
          </a:p>
          <a:p>
            <a:pPr algn="r">
              <a:spcBef>
                <a:spcPct val="20000"/>
              </a:spcBef>
            </a:pPr>
            <a:r>
              <a:rPr kumimoji="1" lang="fa-IR" altLang="zh-CN" sz="2800" b="0">
                <a:latin typeface="TimesNewRoman" charset="0"/>
              </a:rPr>
              <a:t>2. فشار مستقیم فوندوس رحم بر ته جنین در اثر انقباضات</a:t>
            </a:r>
          </a:p>
          <a:p>
            <a:pPr algn="r">
              <a:spcBef>
                <a:spcPct val="20000"/>
              </a:spcBef>
            </a:pPr>
            <a:r>
              <a:rPr kumimoji="1" lang="fa-IR" altLang="zh-CN" sz="2800" b="0">
                <a:latin typeface="TimesNewRoman" charset="0"/>
              </a:rPr>
              <a:t>3.نیروی عضلات شکمی مادر در هنگام تلاشهای وی برای بیرون راندن نوزاد</a:t>
            </a:r>
          </a:p>
          <a:p>
            <a:pPr algn="r">
              <a:spcBef>
                <a:spcPct val="20000"/>
              </a:spcBef>
            </a:pPr>
            <a:r>
              <a:rPr kumimoji="1" lang="fa-IR" altLang="zh-CN" sz="2800" b="0">
                <a:latin typeface="TimesNewRoman" charset="0"/>
              </a:rPr>
              <a:t>4. اکستانسیون و راست شدن بدن جنین</a:t>
            </a:r>
            <a:endParaRPr kumimoji="1" lang="en-US" altLang="zh-CN" sz="2800" b="0">
              <a:latin typeface="TimesNewRoman" charset="0"/>
              <a:cs typeface="Arial" pitchFamily="34" charset="0"/>
            </a:endParaRPr>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fuqu"/>
          <p:cNvPicPr>
            <a:picLocks noChangeAspect="1" noChangeArrowheads="1"/>
          </p:cNvPicPr>
          <p:nvPr/>
        </p:nvPicPr>
        <p:blipFill>
          <a:blip r:embed="rId2">
            <a:clrChange>
              <a:clrFrom>
                <a:srgbClr val="FFFFFF"/>
              </a:clrFrom>
              <a:clrTo>
                <a:srgbClr val="FFFFFF">
                  <a:alpha val="0"/>
                </a:srgbClr>
              </a:clrTo>
            </a:clrChange>
          </a:blip>
          <a:srcRect l="49217" t="47832" r="22749" b="6519"/>
          <a:stretch>
            <a:fillRect/>
          </a:stretch>
        </p:blipFill>
        <p:spPr bwMode="auto">
          <a:xfrm>
            <a:off x="5857875" y="1500188"/>
            <a:ext cx="2786063" cy="3529012"/>
          </a:xfrm>
          <a:prstGeom prst="rect">
            <a:avLst/>
          </a:prstGeom>
          <a:noFill/>
          <a:ln w="9525">
            <a:noFill/>
            <a:miter lim="800000"/>
            <a:headEnd/>
            <a:tailEnd/>
          </a:ln>
        </p:spPr>
      </p:pic>
      <p:pic>
        <p:nvPicPr>
          <p:cNvPr id="87043" name="Picture 3" descr="fuqu"/>
          <p:cNvPicPr>
            <a:picLocks noChangeAspect="1" noChangeArrowheads="1"/>
          </p:cNvPicPr>
          <p:nvPr/>
        </p:nvPicPr>
        <p:blipFill>
          <a:blip r:embed="rId2">
            <a:clrChange>
              <a:clrFrom>
                <a:srgbClr val="FFFFFF"/>
              </a:clrFrom>
              <a:clrTo>
                <a:srgbClr val="FFFFFF">
                  <a:alpha val="0"/>
                </a:srgbClr>
              </a:clrTo>
            </a:clrChange>
          </a:blip>
          <a:srcRect l="20250" t="47832" r="51717" b="6519"/>
          <a:stretch>
            <a:fillRect/>
          </a:stretch>
        </p:blipFill>
        <p:spPr bwMode="auto">
          <a:xfrm>
            <a:off x="285750" y="1428750"/>
            <a:ext cx="2809875" cy="3600450"/>
          </a:xfrm>
          <a:prstGeom prst="rect">
            <a:avLst/>
          </a:prstGeom>
          <a:noFill/>
          <a:ln w="12700" cap="sq">
            <a:noFill/>
            <a:miter lim="800000"/>
            <a:headEnd type="none" w="sm" len="sm"/>
            <a:tailEnd type="none" w="sm" len="sm"/>
          </a:ln>
        </p:spPr>
      </p:pic>
      <p:sp>
        <p:nvSpPr>
          <p:cNvPr id="87044" name="Text Box 4"/>
          <p:cNvSpPr txBox="1">
            <a:spLocks noChangeArrowheads="1"/>
          </p:cNvSpPr>
          <p:nvPr/>
        </p:nvSpPr>
        <p:spPr bwMode="auto">
          <a:xfrm>
            <a:off x="611188" y="5373688"/>
            <a:ext cx="3455987" cy="482600"/>
          </a:xfrm>
          <a:prstGeom prst="rect">
            <a:avLst/>
          </a:prstGeom>
          <a:noFill/>
          <a:ln w="25400" cap="sq">
            <a:solidFill>
              <a:srgbClr val="FFFF00"/>
            </a:solidFill>
            <a:miter lim="800000"/>
            <a:headEnd type="none" w="sm" len="sm"/>
            <a:tailEnd type="none" w="sm" len="sm"/>
          </a:ln>
        </p:spPr>
        <p:txBody>
          <a:bodyPr>
            <a:spAutoFit/>
          </a:bodyPr>
          <a:lstStyle/>
          <a:p>
            <a:pPr>
              <a:spcBef>
                <a:spcPct val="50000"/>
              </a:spcBef>
            </a:pPr>
            <a:r>
              <a:rPr kumimoji="1" lang="en-US" altLang="zh-CN" sz="2400"/>
              <a:t>Occipitofrontal diameter</a:t>
            </a:r>
            <a:endParaRPr kumimoji="1" lang="zh-CN" altLang="en-US" sz="2400"/>
          </a:p>
        </p:txBody>
      </p:sp>
      <p:sp>
        <p:nvSpPr>
          <p:cNvPr id="87045" name="Text Box 5"/>
          <p:cNvSpPr txBox="1">
            <a:spLocks noChangeArrowheads="1"/>
          </p:cNvSpPr>
          <p:nvPr/>
        </p:nvSpPr>
        <p:spPr bwMode="auto">
          <a:xfrm>
            <a:off x="4608513" y="5373688"/>
            <a:ext cx="4306887" cy="482600"/>
          </a:xfrm>
          <a:prstGeom prst="rect">
            <a:avLst/>
          </a:prstGeom>
          <a:noFill/>
          <a:ln w="25400" cap="sq">
            <a:solidFill>
              <a:srgbClr val="FFFF00"/>
            </a:solidFill>
            <a:miter lim="800000"/>
            <a:headEnd type="none" w="sm" len="sm"/>
            <a:tailEnd type="none" w="sm" len="sm"/>
          </a:ln>
        </p:spPr>
        <p:txBody>
          <a:bodyPr>
            <a:spAutoFit/>
          </a:bodyPr>
          <a:lstStyle/>
          <a:p>
            <a:pPr>
              <a:spcBef>
                <a:spcPct val="50000"/>
              </a:spcBef>
            </a:pPr>
            <a:r>
              <a:rPr kumimoji="1" lang="en-US" altLang="zh-CN" sz="2400"/>
              <a:t>Suboccipitobregmatic diameter</a:t>
            </a:r>
            <a:endParaRPr kumimoji="1" lang="zh-CN" altLang="en-US" sz="2400"/>
          </a:p>
        </p:txBody>
      </p:sp>
      <p:sp>
        <p:nvSpPr>
          <p:cNvPr id="87046" name="Line 6"/>
          <p:cNvSpPr>
            <a:spLocks noChangeShapeType="1"/>
          </p:cNvSpPr>
          <p:nvPr/>
        </p:nvSpPr>
        <p:spPr bwMode="auto">
          <a:xfrm>
            <a:off x="3563938" y="3284538"/>
            <a:ext cx="1728787" cy="0"/>
          </a:xfrm>
          <a:prstGeom prst="line">
            <a:avLst/>
          </a:prstGeom>
          <a:noFill/>
          <a:ln w="63500">
            <a:solidFill>
              <a:srgbClr val="FF3300"/>
            </a:solidFill>
            <a:round/>
            <a:headEnd/>
            <a:tailEnd type="triangle" w="med" len="med"/>
          </a:ln>
        </p:spPr>
        <p:txBody>
          <a:bodyPr/>
          <a:lstStyle/>
          <a:p>
            <a:endParaRPr lang="en-US"/>
          </a:p>
        </p:txBody>
      </p:sp>
      <p:sp>
        <p:nvSpPr>
          <p:cNvPr id="113671" name="Text Box 7"/>
          <p:cNvSpPr txBox="1">
            <a:spLocks noChangeArrowheads="1"/>
          </p:cNvSpPr>
          <p:nvPr/>
        </p:nvSpPr>
        <p:spPr bwMode="auto">
          <a:xfrm>
            <a:off x="3429000" y="2428875"/>
            <a:ext cx="1863725" cy="769938"/>
          </a:xfrm>
          <a:prstGeom prst="rect">
            <a:avLst/>
          </a:prstGeom>
          <a:noFill/>
          <a:ln w="9525">
            <a:noFill/>
            <a:miter lim="800000"/>
            <a:headEnd/>
            <a:tailEnd/>
          </a:ln>
        </p:spPr>
        <p:txBody>
          <a:bodyPr>
            <a:spAutoFit/>
          </a:bodyPr>
          <a:lstStyle/>
          <a:p>
            <a:pPr>
              <a:spcBef>
                <a:spcPct val="50000"/>
              </a:spcBef>
              <a:defRPr/>
            </a:pPr>
            <a:r>
              <a:rPr lang="en-GB" altLang="zh-CN" sz="4400" dirty="0">
                <a:solidFill>
                  <a:schemeClr val="tx2">
                    <a:lumMod val="60000"/>
                    <a:lumOff val="40000"/>
                  </a:schemeClr>
                </a:solidFill>
              </a:rPr>
              <a:t>flexion</a:t>
            </a:r>
            <a:endParaRPr lang="en-US" altLang="zh-CN" sz="4400" dirty="0">
              <a:solidFill>
                <a:schemeClr val="tx2">
                  <a:lumMod val="60000"/>
                  <a:lumOff val="40000"/>
                </a:schemeClr>
              </a:solidFill>
            </a:endParaRPr>
          </a:p>
        </p:txBody>
      </p:sp>
      <p:sp>
        <p:nvSpPr>
          <p:cNvPr id="87048" name="Text Box 8"/>
          <p:cNvSpPr txBox="1">
            <a:spLocks noChangeArrowheads="1"/>
          </p:cNvSpPr>
          <p:nvPr/>
        </p:nvSpPr>
        <p:spPr bwMode="auto">
          <a:xfrm>
            <a:off x="4140200" y="5229225"/>
            <a:ext cx="431800" cy="701675"/>
          </a:xfrm>
          <a:prstGeom prst="rect">
            <a:avLst/>
          </a:prstGeom>
          <a:noFill/>
          <a:ln w="9525">
            <a:noFill/>
            <a:miter lim="800000"/>
            <a:headEnd/>
            <a:tailEnd/>
          </a:ln>
        </p:spPr>
        <p:txBody>
          <a:bodyPr>
            <a:spAutoFit/>
          </a:bodyPr>
          <a:lstStyle/>
          <a:p>
            <a:pPr>
              <a:spcBef>
                <a:spcPct val="50000"/>
              </a:spcBef>
            </a:pPr>
            <a:r>
              <a:rPr lang="en-GB" altLang="zh-CN" sz="4000">
                <a:solidFill>
                  <a:srgbClr val="FF3300"/>
                </a:solidFill>
              </a:rPr>
              <a:t>&gt;</a:t>
            </a:r>
            <a:endParaRPr lang="en-US" altLang="zh-CN" sz="4000">
              <a:solidFill>
                <a:srgbClr val="FF3300"/>
              </a:solidFill>
            </a:endParaRPr>
          </a:p>
        </p:txBody>
      </p:sp>
      <p:sp>
        <p:nvSpPr>
          <p:cNvPr id="113673" name="Text Box 9"/>
          <p:cNvSpPr txBox="1">
            <a:spLocks noChangeArrowheads="1"/>
          </p:cNvSpPr>
          <p:nvPr/>
        </p:nvSpPr>
        <p:spPr bwMode="auto">
          <a:xfrm>
            <a:off x="468313" y="260350"/>
            <a:ext cx="8353425" cy="6731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a:spcBef>
                <a:spcPct val="50000"/>
              </a:spcBef>
              <a:defRPr/>
            </a:pPr>
            <a:r>
              <a:rPr lang="en-GB" altLang="zh-CN" sz="3600">
                <a:solidFill>
                  <a:srgbClr val="FFFF00"/>
                </a:solidFill>
              </a:rPr>
              <a:t>Fetus makes his head smaller</a:t>
            </a:r>
            <a:endParaRPr lang="en-US" altLang="zh-CN">
              <a:solidFill>
                <a:srgbClr val="FFFF00"/>
              </a:solidFill>
            </a:endParaRPr>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nxz2"/>
          <p:cNvPicPr>
            <a:picLocks noChangeAspect="1" noChangeArrowheads="1"/>
          </p:cNvPicPr>
          <p:nvPr/>
        </p:nvPicPr>
        <p:blipFill>
          <a:blip r:embed="rId2">
            <a:clrChange>
              <a:clrFrom>
                <a:srgbClr val="FFFFFF"/>
              </a:clrFrom>
              <a:clrTo>
                <a:srgbClr val="FFFFFF">
                  <a:alpha val="0"/>
                </a:srgbClr>
              </a:clrTo>
            </a:clrChange>
          </a:blip>
          <a:srcRect r="21500" b="33226"/>
          <a:stretch>
            <a:fillRect/>
          </a:stretch>
        </p:blipFill>
        <p:spPr bwMode="auto">
          <a:xfrm>
            <a:off x="4354513" y="2500313"/>
            <a:ext cx="4789487" cy="2741612"/>
          </a:xfrm>
          <a:prstGeom prst="rect">
            <a:avLst/>
          </a:prstGeom>
          <a:noFill/>
          <a:ln w="9525">
            <a:noFill/>
            <a:miter lim="800000"/>
            <a:headEnd/>
            <a:tailEnd/>
          </a:ln>
        </p:spPr>
      </p:pic>
      <p:pic>
        <p:nvPicPr>
          <p:cNvPr id="71683" name="Picture 3" descr="nxz1"/>
          <p:cNvPicPr>
            <a:picLocks noChangeAspect="1" noChangeArrowheads="1"/>
          </p:cNvPicPr>
          <p:nvPr/>
        </p:nvPicPr>
        <p:blipFill>
          <a:blip r:embed="rId3">
            <a:clrChange>
              <a:clrFrom>
                <a:srgbClr val="FFFFFF"/>
              </a:clrFrom>
              <a:clrTo>
                <a:srgbClr val="FFFFFF">
                  <a:alpha val="0"/>
                </a:srgbClr>
              </a:clrTo>
            </a:clrChange>
          </a:blip>
          <a:srcRect l="9172" t="7318" r="12000" b="28984"/>
          <a:stretch>
            <a:fillRect/>
          </a:stretch>
        </p:blipFill>
        <p:spPr bwMode="auto">
          <a:xfrm>
            <a:off x="323850" y="1125538"/>
            <a:ext cx="4679950" cy="2652712"/>
          </a:xfrm>
          <a:prstGeom prst="rect">
            <a:avLst/>
          </a:prstGeom>
          <a:noFill/>
          <a:ln w="12700" cap="sq">
            <a:noFill/>
            <a:miter lim="800000"/>
            <a:headEnd type="none" w="sm" len="sm"/>
            <a:tailEnd type="none" w="sm" len="sm"/>
          </a:ln>
        </p:spPr>
      </p:pic>
      <p:sp>
        <p:nvSpPr>
          <p:cNvPr id="88068" name="Rectangle 4"/>
          <p:cNvSpPr>
            <a:spLocks noChangeArrowheads="1"/>
          </p:cNvSpPr>
          <p:nvPr/>
        </p:nvSpPr>
        <p:spPr bwMode="auto">
          <a:xfrm>
            <a:off x="1828800" y="609600"/>
            <a:ext cx="1722438" cy="762000"/>
          </a:xfrm>
          <a:prstGeom prst="rect">
            <a:avLst/>
          </a:prstGeom>
          <a:noFill/>
          <a:ln w="12700" cap="sq">
            <a:noFill/>
            <a:miter lim="800000"/>
            <a:headEnd type="none" w="sm" len="sm"/>
            <a:tailEnd type="none" w="sm" len="sm"/>
          </a:ln>
        </p:spPr>
        <p:txBody>
          <a:bodyPr anchor="ctr"/>
          <a:lstStyle/>
          <a:p>
            <a:endParaRPr kumimoji="1" lang="zh-CN" altLang="en-US" sz="4000">
              <a:solidFill>
                <a:schemeClr val="bg2"/>
              </a:solidFill>
              <a:ea typeface="华文新魏" pitchFamily="2" charset="-122"/>
            </a:endParaRPr>
          </a:p>
        </p:txBody>
      </p:sp>
      <p:sp>
        <p:nvSpPr>
          <p:cNvPr id="118789" name="Rectangle 6"/>
          <p:cNvSpPr>
            <a:spLocks noChangeArrowheads="1"/>
          </p:cNvSpPr>
          <p:nvPr/>
        </p:nvSpPr>
        <p:spPr bwMode="auto">
          <a:xfrm>
            <a:off x="214313" y="214313"/>
            <a:ext cx="3600450" cy="8382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nchor="ctr"/>
          <a:lstStyle/>
          <a:p>
            <a:pPr>
              <a:spcBef>
                <a:spcPct val="50000"/>
              </a:spcBef>
              <a:defRPr/>
            </a:pPr>
            <a:r>
              <a:rPr kumimoji="1" lang="en-US" altLang="zh-CN" dirty="0">
                <a:solidFill>
                  <a:schemeClr val="tx1"/>
                </a:solidFill>
              </a:rPr>
              <a:t>Internal rotation</a:t>
            </a:r>
          </a:p>
        </p:txBody>
      </p:sp>
      <p:sp>
        <p:nvSpPr>
          <p:cNvPr id="88070" name="AutoShape 7"/>
          <p:cNvSpPr>
            <a:spLocks noChangeArrowheads="1"/>
          </p:cNvSpPr>
          <p:nvPr/>
        </p:nvSpPr>
        <p:spPr bwMode="auto">
          <a:xfrm>
            <a:off x="500063" y="5062538"/>
            <a:ext cx="4392612" cy="1795462"/>
          </a:xfrm>
          <a:prstGeom prst="wedgeRoundRectCallout">
            <a:avLst>
              <a:gd name="adj1" fmla="val 33301"/>
              <a:gd name="adj2" fmla="val -165565"/>
              <a:gd name="adj3" fmla="val 16667"/>
            </a:avLst>
          </a:prstGeom>
          <a:solidFill>
            <a:schemeClr val="accent1">
              <a:alpha val="0"/>
            </a:schemeClr>
          </a:solidFill>
          <a:ln w="9525">
            <a:solidFill>
              <a:srgbClr val="FF0000"/>
            </a:solidFill>
            <a:miter lim="800000"/>
            <a:headEnd/>
            <a:tailEnd/>
          </a:ln>
        </p:spPr>
        <p:txBody>
          <a:bodyPr/>
          <a:lstStyle/>
          <a:p>
            <a:pPr algn="ctr"/>
            <a:endParaRPr lang="zh-CN" altLang="en-US"/>
          </a:p>
        </p:txBody>
      </p:sp>
      <p:sp>
        <p:nvSpPr>
          <p:cNvPr id="88071" name="AutoShape 8"/>
          <p:cNvSpPr>
            <a:spLocks noChangeArrowheads="1"/>
          </p:cNvSpPr>
          <p:nvPr/>
        </p:nvSpPr>
        <p:spPr bwMode="auto">
          <a:xfrm>
            <a:off x="285750" y="5143500"/>
            <a:ext cx="4608513" cy="1328738"/>
          </a:xfrm>
          <a:prstGeom prst="flowChartAlternateProcess">
            <a:avLst/>
          </a:prstGeom>
          <a:noFill/>
          <a:ln w="9525">
            <a:noFill/>
            <a:miter lim="800000"/>
            <a:headEnd/>
            <a:tailEnd/>
          </a:ln>
        </p:spPr>
        <p:txBody>
          <a:bodyPr anchor="ctr">
            <a:spAutoFit/>
          </a:bodyPr>
          <a:lstStyle/>
          <a:p>
            <a:pPr marL="261938" lvl="1">
              <a:lnSpc>
                <a:spcPct val="90000"/>
              </a:lnSpc>
              <a:spcBef>
                <a:spcPct val="20000"/>
              </a:spcBef>
              <a:buSzPct val="95000"/>
            </a:pPr>
            <a:r>
              <a:rPr lang="fa-IR" altLang="zh-CN" sz="2000"/>
              <a:t>چرخش سر طوری صورت می گیرد که اکسی پوت به تدریج از وضعیت اصلی خود به طرف سمفیزپوبیس و یا با شیوع کمتر به طرف گودی ساکروم حرکت می کند.</a:t>
            </a:r>
            <a:endParaRPr lang="en-US" altLang="zh-CN" sz="200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1683"/>
                                        </p:tgtEl>
                                        <p:attrNameLst>
                                          <p:attrName>style.visibility</p:attrName>
                                        </p:attrNameLst>
                                      </p:cBhvr>
                                      <p:to>
                                        <p:strVal val="visible"/>
                                      </p:to>
                                    </p:set>
                                  </p:childTnLst>
                                  <p:subTnLst>
                                    <p:set>
                                      <p:cBhvr override="childStyle">
                                        <p:cTn dur="1" fill="hold" display="0" masterRel="nextClick" afterEffect="1"/>
                                        <p:tgtEl>
                                          <p:spTgt spid="71683"/>
                                        </p:tgtEl>
                                        <p:attrNameLst>
                                          <p:attrName>style.visibility</p:attrName>
                                        </p:attrNameLst>
                                      </p:cBhvr>
                                      <p:to>
                                        <p:strVal val="hidden"/>
                                      </p:to>
                                    </p:set>
                                  </p:sub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1682"/>
                                        </p:tgtEl>
                                        <p:attrNameLst>
                                          <p:attrName>style.visibility</p:attrName>
                                        </p:attrNameLst>
                                      </p:cBhvr>
                                      <p:to>
                                        <p:strVal val="visible"/>
                                      </p:to>
                                    </p:set>
                                  </p:childTnLst>
                                  <p:subTnLst>
                                    <p:set>
                                      <p:cBhvr override="childStyle">
                                        <p:cTn dur="1" fill="hold" display="0" masterRel="nextClick" afterEffect="1"/>
                                        <p:tgtEl>
                                          <p:spTgt spid="7168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nxz2"/>
          <p:cNvPicPr>
            <a:picLocks noChangeAspect="1" noChangeArrowheads="1"/>
          </p:cNvPicPr>
          <p:nvPr/>
        </p:nvPicPr>
        <p:blipFill>
          <a:blip r:embed="rId2">
            <a:clrChange>
              <a:clrFrom>
                <a:srgbClr val="FFFFFF"/>
              </a:clrFrom>
              <a:clrTo>
                <a:srgbClr val="FFFFFF">
                  <a:alpha val="0"/>
                </a:srgbClr>
              </a:clrTo>
            </a:clrChange>
          </a:blip>
          <a:srcRect r="21500" b="33826"/>
          <a:stretch>
            <a:fillRect/>
          </a:stretch>
        </p:blipFill>
        <p:spPr bwMode="auto">
          <a:xfrm>
            <a:off x="2627313" y="0"/>
            <a:ext cx="5319712" cy="3200400"/>
          </a:xfrm>
          <a:prstGeom prst="rect">
            <a:avLst/>
          </a:prstGeom>
          <a:noFill/>
          <a:ln w="12700" cap="sq">
            <a:noFill/>
            <a:miter lim="800000"/>
            <a:headEnd type="none" w="sm" len="sm"/>
            <a:tailEnd type="none" w="sm" len="sm"/>
          </a:ln>
        </p:spPr>
      </p:pic>
      <p:pic>
        <p:nvPicPr>
          <p:cNvPr id="72707" name="Picture 3" descr="yangshen"/>
          <p:cNvPicPr>
            <a:picLocks noChangeAspect="1" noChangeArrowheads="1"/>
          </p:cNvPicPr>
          <p:nvPr/>
        </p:nvPicPr>
        <p:blipFill>
          <a:blip r:embed="rId3">
            <a:clrChange>
              <a:clrFrom>
                <a:srgbClr val="FFFFFF"/>
              </a:clrFrom>
              <a:clrTo>
                <a:srgbClr val="FFFFFF">
                  <a:alpha val="0"/>
                </a:srgbClr>
              </a:clrTo>
            </a:clrChange>
          </a:blip>
          <a:srcRect t="2798" r="20926" b="37994"/>
          <a:stretch>
            <a:fillRect/>
          </a:stretch>
        </p:blipFill>
        <p:spPr bwMode="auto">
          <a:xfrm>
            <a:off x="3970338" y="3471863"/>
            <a:ext cx="5197475" cy="3363912"/>
          </a:xfrm>
          <a:prstGeom prst="rect">
            <a:avLst/>
          </a:prstGeom>
          <a:noFill/>
          <a:ln w="12700" cap="sq">
            <a:noFill/>
            <a:miter lim="800000"/>
            <a:headEnd type="none" w="sm" len="sm"/>
            <a:tailEnd type="none" w="sm" len="sm"/>
          </a:ln>
        </p:spPr>
      </p:pic>
      <p:sp>
        <p:nvSpPr>
          <p:cNvPr id="98308" name="Rectangle 5"/>
          <p:cNvSpPr>
            <a:spLocks noChangeArrowheads="1"/>
          </p:cNvSpPr>
          <p:nvPr/>
        </p:nvSpPr>
        <p:spPr bwMode="auto">
          <a:xfrm>
            <a:off x="0" y="0"/>
            <a:ext cx="2663825" cy="8382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spcBef>
                <a:spcPct val="50000"/>
              </a:spcBef>
              <a:defRPr/>
            </a:pPr>
            <a:r>
              <a:rPr kumimoji="1" lang="en-US" altLang="zh-CN" dirty="0">
                <a:solidFill>
                  <a:srgbClr val="FF0000"/>
                </a:solidFill>
              </a:rPr>
              <a:t>Extension</a:t>
            </a:r>
          </a:p>
        </p:txBody>
      </p:sp>
      <p:sp>
        <p:nvSpPr>
          <p:cNvPr id="89093" name="AutoShape 6"/>
          <p:cNvSpPr>
            <a:spLocks noChangeArrowheads="1"/>
          </p:cNvSpPr>
          <p:nvPr/>
        </p:nvSpPr>
        <p:spPr bwMode="auto">
          <a:xfrm>
            <a:off x="0" y="2071688"/>
            <a:ext cx="2843213" cy="3654425"/>
          </a:xfrm>
          <a:prstGeom prst="wedgeRoundRectCallout">
            <a:avLst>
              <a:gd name="adj1" fmla="val 88245"/>
              <a:gd name="adj2" fmla="val 28162"/>
              <a:gd name="adj3" fmla="val 16667"/>
            </a:avLst>
          </a:prstGeom>
          <a:solidFill>
            <a:schemeClr val="accent1">
              <a:alpha val="0"/>
            </a:schemeClr>
          </a:solidFill>
          <a:ln w="9525">
            <a:solidFill>
              <a:srgbClr val="FF0000"/>
            </a:solidFill>
            <a:miter lim="800000"/>
            <a:headEnd/>
            <a:tailEnd/>
          </a:ln>
        </p:spPr>
        <p:txBody>
          <a:bodyPr/>
          <a:lstStyle/>
          <a:p>
            <a:pPr algn="ctr"/>
            <a:endParaRPr lang="zh-CN" altLang="en-US"/>
          </a:p>
        </p:txBody>
      </p:sp>
      <p:sp>
        <p:nvSpPr>
          <p:cNvPr id="89094" name="Text Box 7"/>
          <p:cNvSpPr txBox="1">
            <a:spLocks noChangeArrowheads="1"/>
          </p:cNvSpPr>
          <p:nvPr/>
        </p:nvSpPr>
        <p:spPr bwMode="auto">
          <a:xfrm>
            <a:off x="0" y="2214563"/>
            <a:ext cx="2627313" cy="3232150"/>
          </a:xfrm>
          <a:prstGeom prst="rect">
            <a:avLst/>
          </a:prstGeom>
          <a:noFill/>
          <a:ln w="9525">
            <a:noFill/>
            <a:miter lim="800000"/>
            <a:headEnd/>
            <a:tailEnd/>
          </a:ln>
        </p:spPr>
        <p:txBody>
          <a:bodyPr>
            <a:spAutoFit/>
          </a:bodyPr>
          <a:lstStyle/>
          <a:p>
            <a:pPr algn="just" rtl="1">
              <a:spcBef>
                <a:spcPct val="50000"/>
              </a:spcBef>
            </a:pPr>
            <a:r>
              <a:rPr lang="fa-IR" altLang="zh-CN" sz="2400"/>
              <a:t>سر جنین اکستانسیون پیدا می کند تا زایمان سر صورت گیرد </a:t>
            </a:r>
          </a:p>
          <a:p>
            <a:pPr algn="just" rtl="1">
              <a:spcBef>
                <a:spcPct val="50000"/>
              </a:spcBef>
            </a:pPr>
            <a:r>
              <a:rPr lang="fa-IR" altLang="zh-CN" sz="2400"/>
              <a:t>نیروهای وارد شده از طرف رحم و کف لگن است که برایند این دو نیرو باعث اکستانسیون سر می شود.</a:t>
            </a:r>
            <a:endParaRPr lang="zh-CN" altLang="en-US" sz="240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27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27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3"/>
          <p:cNvPicPr>
            <a:picLocks noChangeAspect="1" noChangeArrowheads="1"/>
          </p:cNvPicPr>
          <p:nvPr/>
        </p:nvPicPr>
        <p:blipFill>
          <a:blip r:embed="rId3"/>
          <a:srcRect l="25000" t="20833" r="26270" b="18750"/>
          <a:stretch>
            <a:fillRect/>
          </a:stretch>
        </p:blipFill>
        <p:spPr bwMode="auto">
          <a:xfrm>
            <a:off x="1857375" y="2928938"/>
            <a:ext cx="3455988" cy="3213100"/>
          </a:xfrm>
          <a:prstGeom prst="rect">
            <a:avLst/>
          </a:prstGeom>
          <a:noFill/>
          <a:ln w="38100">
            <a:noFill/>
            <a:miter lim="800000"/>
            <a:headEnd/>
            <a:tailEnd/>
          </a:ln>
        </p:spPr>
      </p:pic>
      <p:pic>
        <p:nvPicPr>
          <p:cNvPr id="90115" name="Picture 4"/>
          <p:cNvPicPr>
            <a:picLocks noChangeAspect="1" noChangeArrowheads="1"/>
          </p:cNvPicPr>
          <p:nvPr/>
        </p:nvPicPr>
        <p:blipFill>
          <a:blip r:embed="rId4">
            <a:clrChange>
              <a:clrFrom>
                <a:srgbClr val="FDFEFE"/>
              </a:clrFrom>
              <a:clrTo>
                <a:srgbClr val="FDFEFE">
                  <a:alpha val="0"/>
                </a:srgbClr>
              </a:clrTo>
            </a:clrChange>
          </a:blip>
          <a:srcRect l="25000" t="20833" r="27750" b="17708"/>
          <a:stretch>
            <a:fillRect/>
          </a:stretch>
        </p:blipFill>
        <p:spPr bwMode="auto">
          <a:xfrm>
            <a:off x="0" y="0"/>
            <a:ext cx="3384550" cy="3249613"/>
          </a:xfrm>
          <a:prstGeom prst="rect">
            <a:avLst/>
          </a:prstGeom>
          <a:noFill/>
          <a:ln w="38100">
            <a:noFill/>
            <a:miter lim="800000"/>
            <a:headEnd/>
            <a:tailEnd/>
          </a:ln>
        </p:spPr>
      </p:pic>
      <p:sp>
        <p:nvSpPr>
          <p:cNvPr id="99332" name="Rectangle 7"/>
          <p:cNvSpPr>
            <a:spLocks noChangeArrowheads="1"/>
          </p:cNvSpPr>
          <p:nvPr/>
        </p:nvSpPr>
        <p:spPr bwMode="auto">
          <a:xfrm>
            <a:off x="2214563" y="0"/>
            <a:ext cx="6929437" cy="8382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ct val="50000"/>
              </a:spcBef>
              <a:defRPr/>
            </a:pPr>
            <a:r>
              <a:rPr kumimoji="1" lang="en-US" altLang="zh-CN" dirty="0">
                <a:solidFill>
                  <a:srgbClr val="00FF00"/>
                </a:solidFill>
              </a:rPr>
              <a:t>Restitution and external rotation</a:t>
            </a:r>
          </a:p>
        </p:txBody>
      </p:sp>
      <p:sp>
        <p:nvSpPr>
          <p:cNvPr id="99334" name="AutoShape 9"/>
          <p:cNvSpPr>
            <a:spLocks noChangeArrowheads="1"/>
          </p:cNvSpPr>
          <p:nvPr/>
        </p:nvSpPr>
        <p:spPr bwMode="auto">
          <a:xfrm>
            <a:off x="4103688" y="714375"/>
            <a:ext cx="5040312" cy="3071813"/>
          </a:xfrm>
          <a:prstGeom prst="wedgeEllipseCallout">
            <a:avLst>
              <a:gd name="adj1" fmla="val -42282"/>
              <a:gd name="adj2" fmla="val 54134"/>
            </a:avLst>
          </a:prstGeom>
          <a:ln>
            <a:headEnd/>
            <a:tailEnd/>
          </a:ln>
        </p:spPr>
        <p:style>
          <a:lnRef idx="2">
            <a:schemeClr val="accent3"/>
          </a:lnRef>
          <a:fillRef idx="1">
            <a:schemeClr val="lt1"/>
          </a:fillRef>
          <a:effectRef idx="0">
            <a:schemeClr val="accent3"/>
          </a:effectRef>
          <a:fontRef idx="minor">
            <a:schemeClr val="dk1"/>
          </a:fontRef>
        </p:style>
        <p:txBody>
          <a:bodyPr/>
          <a:lstStyle/>
          <a:p>
            <a:pPr>
              <a:defRPr/>
            </a:pPr>
            <a:r>
              <a:rPr lang="fa-IR" sz="2400" b="0" dirty="0"/>
              <a:t>پس از زایمان سر سر جنین خودبه خود در امتداد بدن جنین قرار می گیرداکسی پوت به سمت خود برمی گردد در چرخش خارجی سر به سمت مایل و  شانه ها به صورت قدامی –خلفی قرار می گیرند </a:t>
            </a:r>
            <a:endParaRPr lang="en-US" sz="2400" b="0" dirty="0"/>
          </a:p>
        </p:txBody>
      </p:sp>
      <p:pic>
        <p:nvPicPr>
          <p:cNvPr id="90118" name="Picture 10"/>
          <p:cNvPicPr>
            <a:picLocks noChangeAspect="1" noChangeArrowheads="1"/>
          </p:cNvPicPr>
          <p:nvPr/>
        </p:nvPicPr>
        <p:blipFill>
          <a:blip r:embed="rId5"/>
          <a:srcRect l="25000" t="20833" r="27019" b="17708"/>
          <a:stretch>
            <a:fillRect/>
          </a:stretch>
        </p:blipFill>
        <p:spPr bwMode="auto">
          <a:xfrm>
            <a:off x="5357813" y="3857625"/>
            <a:ext cx="3384550" cy="3000375"/>
          </a:xfrm>
          <a:prstGeom prst="rect">
            <a:avLst/>
          </a:prstGeom>
          <a:noFill/>
          <a:ln w="38100">
            <a:noFill/>
            <a:miter lim="800000"/>
            <a:headEnd/>
            <a:tailEnd/>
          </a:ln>
        </p:spPr>
      </p:pic>
    </p:spTree>
  </p:cSld>
  <p:clrMapOvr>
    <a:masterClrMapping/>
  </p:clrMapOvr>
  <p:transition>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4"/>
          <a:srcRect l="24219" t="19792" r="12500" b="16667"/>
          <a:stretch>
            <a:fillRect/>
          </a:stretch>
        </p:blipFill>
        <p:spPr bwMode="auto">
          <a:xfrm>
            <a:off x="2492375" y="1371600"/>
            <a:ext cx="6172200" cy="4648200"/>
          </a:xfrm>
          <a:prstGeom prst="rect">
            <a:avLst/>
          </a:prstGeom>
          <a:noFill/>
          <a:ln w="38100">
            <a:noFill/>
            <a:miter lim="800000"/>
            <a:headEnd/>
            <a:tailEnd/>
          </a:ln>
        </p:spPr>
      </p:pic>
      <p:pic>
        <p:nvPicPr>
          <p:cNvPr id="74755" name="Picture 3"/>
          <p:cNvPicPr>
            <a:picLocks noChangeAspect="1" noChangeArrowheads="1"/>
          </p:cNvPicPr>
          <p:nvPr/>
        </p:nvPicPr>
        <p:blipFill>
          <a:blip r:embed="rId5"/>
          <a:srcRect l="24219" t="19792" r="12500" b="16667"/>
          <a:stretch>
            <a:fillRect/>
          </a:stretch>
        </p:blipFill>
        <p:spPr bwMode="auto">
          <a:xfrm>
            <a:off x="2484438" y="1341438"/>
            <a:ext cx="6172200" cy="4648200"/>
          </a:xfrm>
          <a:prstGeom prst="rect">
            <a:avLst/>
          </a:prstGeom>
          <a:noFill/>
          <a:ln w="38100">
            <a:noFill/>
            <a:miter lim="800000"/>
            <a:headEnd/>
            <a:tailEnd/>
          </a:ln>
        </p:spPr>
      </p:pic>
      <p:pic>
        <p:nvPicPr>
          <p:cNvPr id="74756" name="Picture 4"/>
          <p:cNvPicPr>
            <a:picLocks noChangeAspect="1" noChangeArrowheads="1"/>
          </p:cNvPicPr>
          <p:nvPr/>
        </p:nvPicPr>
        <p:blipFill>
          <a:blip r:embed="rId6"/>
          <a:srcRect l="24219" t="19792" r="12500" b="16667"/>
          <a:stretch>
            <a:fillRect/>
          </a:stretch>
        </p:blipFill>
        <p:spPr bwMode="auto">
          <a:xfrm>
            <a:off x="2490788" y="1363663"/>
            <a:ext cx="6172200" cy="4648200"/>
          </a:xfrm>
          <a:prstGeom prst="rect">
            <a:avLst/>
          </a:prstGeom>
          <a:noFill/>
          <a:ln w="38100">
            <a:noFill/>
            <a:miter lim="800000"/>
            <a:headEnd/>
            <a:tailEnd/>
          </a:ln>
        </p:spPr>
      </p:pic>
      <p:sp>
        <p:nvSpPr>
          <p:cNvPr id="74757" name="AutoShape 5">
            <a:hlinkClick r:id="" action="ppaction://hlinkshowjump?jump=nextslide" highlightClick="1"/>
          </p:cNvPr>
          <p:cNvSpPr>
            <a:spLocks noChangeArrowheads="1"/>
          </p:cNvSpPr>
          <p:nvPr/>
        </p:nvSpPr>
        <p:spPr bwMode="auto">
          <a:xfrm>
            <a:off x="8229600" y="5943600"/>
            <a:ext cx="381000" cy="533400"/>
          </a:xfrm>
          <a:prstGeom prst="actionButtonReturn">
            <a:avLst/>
          </a:prstGeom>
          <a:solidFill>
            <a:schemeClr val="accent1"/>
          </a:solidFill>
          <a:ln w="9525">
            <a:solidFill>
              <a:schemeClr val="tx1"/>
            </a:solidFill>
            <a:miter lim="800000"/>
            <a:headEnd/>
            <a:tailEnd/>
          </a:ln>
        </p:spPr>
        <p:txBody>
          <a:bodyPr wrap="none" anchor="ctr"/>
          <a:lstStyle/>
          <a:p>
            <a:endParaRPr lang="fa-IR"/>
          </a:p>
        </p:txBody>
      </p:sp>
      <p:pic>
        <p:nvPicPr>
          <p:cNvPr id="74759" name="新生儿.WAV">
            <a:hlinkClick r:id="" action="ppaction://media"/>
          </p:cNvPr>
          <p:cNvPicPr>
            <a:picLocks noRot="1" noChangeAspect="1" noChangeArrowheads="1"/>
          </p:cNvPicPr>
          <p:nvPr>
            <a:audioFile r:link="rId1"/>
          </p:nvPr>
        </p:nvPicPr>
        <p:blipFill>
          <a:blip r:embed="rId7"/>
          <a:srcRect/>
          <a:stretch>
            <a:fillRect/>
          </a:stretch>
        </p:blipFill>
        <p:spPr bwMode="auto">
          <a:xfrm>
            <a:off x="7956550" y="5589588"/>
            <a:ext cx="304800" cy="304800"/>
          </a:xfrm>
          <a:prstGeom prst="rect">
            <a:avLst/>
          </a:prstGeom>
          <a:noFill/>
          <a:ln w="9525">
            <a:noFill/>
            <a:miter lim="800000"/>
            <a:headEnd/>
            <a:tailEnd/>
          </a:ln>
        </p:spPr>
      </p:pic>
      <p:sp>
        <p:nvSpPr>
          <p:cNvPr id="100359" name="Rectangle 8"/>
          <p:cNvSpPr>
            <a:spLocks noChangeArrowheads="1"/>
          </p:cNvSpPr>
          <p:nvPr/>
        </p:nvSpPr>
        <p:spPr bwMode="auto">
          <a:xfrm>
            <a:off x="1042988" y="260350"/>
            <a:ext cx="6048375" cy="838200"/>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algn="ctr">
              <a:spcBef>
                <a:spcPct val="50000"/>
              </a:spcBef>
              <a:defRPr/>
            </a:pPr>
            <a:r>
              <a:rPr kumimoji="1" lang="fa-IR" altLang="zh-CN" dirty="0">
                <a:solidFill>
                  <a:srgbClr val="FF0000"/>
                </a:solidFill>
              </a:rPr>
              <a:t>خروج</a:t>
            </a:r>
            <a:endParaRPr kumimoji="1" lang="en-US" altLang="zh-CN" dirty="0">
              <a:solidFill>
                <a:srgbClr val="FF0000"/>
              </a:solidFill>
            </a:endParaRPr>
          </a:p>
        </p:txBody>
      </p:sp>
      <p:sp>
        <p:nvSpPr>
          <p:cNvPr id="91144" name="Text Box 9"/>
          <p:cNvSpPr txBox="1">
            <a:spLocks noChangeArrowheads="1"/>
          </p:cNvSpPr>
          <p:nvPr/>
        </p:nvSpPr>
        <p:spPr bwMode="auto">
          <a:xfrm>
            <a:off x="468313" y="2205038"/>
            <a:ext cx="1800225" cy="2073275"/>
          </a:xfrm>
          <a:prstGeom prst="rect">
            <a:avLst/>
          </a:prstGeom>
          <a:noFill/>
          <a:ln w="9525">
            <a:noFill/>
            <a:miter lim="800000"/>
            <a:headEnd/>
            <a:tailEnd/>
          </a:ln>
        </p:spPr>
        <p:txBody>
          <a:bodyPr>
            <a:spAutoFit/>
          </a:bodyPr>
          <a:lstStyle/>
          <a:p>
            <a:pPr>
              <a:spcBef>
                <a:spcPct val="20000"/>
              </a:spcBef>
              <a:buSzPct val="95000"/>
            </a:pPr>
            <a:r>
              <a:rPr lang="en-US" altLang="zh-CN" sz="2000"/>
              <a:t> Once shoulders are delivered, rest of the body just slides out</a:t>
            </a:r>
          </a:p>
          <a:p>
            <a:pPr>
              <a:spcBef>
                <a:spcPct val="50000"/>
              </a:spcBef>
            </a:pPr>
            <a:endParaRPr lang="zh-CN" altLang="en-US" sz="2000"/>
          </a:p>
        </p:txBody>
      </p:sp>
      <p:sp>
        <p:nvSpPr>
          <p:cNvPr id="100361" name="AutoShape 10"/>
          <p:cNvSpPr>
            <a:spLocks noChangeArrowheads="1"/>
          </p:cNvSpPr>
          <p:nvPr/>
        </p:nvSpPr>
        <p:spPr bwMode="auto">
          <a:xfrm>
            <a:off x="0" y="1143000"/>
            <a:ext cx="2857500" cy="3500438"/>
          </a:xfrm>
          <a:prstGeom prst="wedgeEllipseCallout">
            <a:avLst>
              <a:gd name="adj1" fmla="val 69324"/>
              <a:gd name="adj2" fmla="val 40662"/>
            </a:avLst>
          </a:prstGeom>
          <a:ln>
            <a:headEnd/>
            <a:tailEnd/>
          </a:ln>
        </p:spPr>
        <p:style>
          <a:lnRef idx="2">
            <a:schemeClr val="accent3"/>
          </a:lnRef>
          <a:fillRef idx="1">
            <a:schemeClr val="lt1"/>
          </a:fillRef>
          <a:effectRef idx="0">
            <a:schemeClr val="accent3"/>
          </a:effectRef>
          <a:fontRef idx="minor">
            <a:schemeClr val="dk1"/>
          </a:fontRef>
        </p:style>
        <p:txBody>
          <a:bodyPr/>
          <a:lstStyle/>
          <a:p>
            <a:pPr algn="ctr">
              <a:defRPr/>
            </a:pPr>
            <a:endParaRPr lang="zh-CN" altLang="en-US"/>
          </a:p>
        </p:txBody>
      </p:sp>
      <p:sp>
        <p:nvSpPr>
          <p:cNvPr id="91146" name="Rectangle 9"/>
          <p:cNvSpPr>
            <a:spLocks noChangeArrowheads="1"/>
          </p:cNvSpPr>
          <p:nvPr/>
        </p:nvSpPr>
        <p:spPr bwMode="auto">
          <a:xfrm>
            <a:off x="-142875" y="1785938"/>
            <a:ext cx="2928938" cy="2246312"/>
          </a:xfrm>
          <a:prstGeom prst="rect">
            <a:avLst/>
          </a:prstGeom>
          <a:noFill/>
          <a:ln w="9525">
            <a:noFill/>
            <a:miter lim="800000"/>
            <a:headEnd/>
            <a:tailEnd/>
          </a:ln>
        </p:spPr>
        <p:txBody>
          <a:bodyPr>
            <a:spAutoFit/>
          </a:bodyPr>
          <a:lstStyle/>
          <a:p>
            <a:pPr algn="r"/>
            <a:r>
              <a:rPr lang="fa-IR" sz="2800"/>
              <a:t>پس از خروج شانه ، سایر قسمتهای بدن جنین به سرعت از مجرای زایمان خارج می شوند</a:t>
            </a: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47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47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47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47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74759"/>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 fill="hold"/>
                                        <p:tgtEl>
                                          <p:spTgt spid="74759"/>
                                        </p:tgtEl>
                                      </p:cBhvr>
                                    </p:cmd>
                                  </p:childTnLst>
                                </p:cTn>
                              </p:par>
                            </p:childTnLst>
                          </p:cTn>
                        </p:par>
                      </p:childTnLst>
                    </p:cTn>
                  </p:par>
                </p:childTnLst>
              </p:cTn>
              <p:nextCondLst>
                <p:cond evt="onClick" delay="0">
                  <p:tgtEl>
                    <p:spTgt spid="74759"/>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74759"/>
                </p:tgtEl>
              </p:cMediaNode>
            </p:audio>
          </p:childTnLst>
        </p:cTn>
      </p:par>
    </p:tnLst>
    <p:bldLst>
      <p:bldP spid="7475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4" descr="Human_infant_newborn_baby"/>
          <p:cNvPicPr>
            <a:picLocks noChangeAspect="1" noChangeArrowheads="1"/>
          </p:cNvPicPr>
          <p:nvPr/>
        </p:nvPicPr>
        <p:blipFill>
          <a:blip r:embed="rId2"/>
          <a:srcRect/>
          <a:stretch>
            <a:fillRect/>
          </a:stretch>
        </p:blipFill>
        <p:spPr bwMode="auto">
          <a:xfrm>
            <a:off x="0" y="0"/>
            <a:ext cx="9144000" cy="6858000"/>
          </a:xfrm>
          <a:prstGeom prst="rect">
            <a:avLst/>
          </a:prstGeom>
          <a:noFill/>
          <a:ln w="9525">
            <a:solidFill>
              <a:srgbClr val="FF0000"/>
            </a:solidFill>
            <a:miter lim="800000"/>
            <a:headEnd/>
            <a:tailEnd/>
          </a:ln>
        </p:spPr>
      </p:pic>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72" name="Picture 8" descr="MCj02221300000[1]"/>
          <p:cNvPicPr>
            <a:picLocks noGrp="1" noChangeAspect="1" noChangeArrowheads="1"/>
          </p:cNvPicPr>
          <p:nvPr>
            <p:ph sz="half" idx="2"/>
          </p:nvPr>
        </p:nvPicPr>
        <p:blipFill>
          <a:blip r:embed="rId2"/>
          <a:srcRect/>
          <a:stretch>
            <a:fillRect/>
          </a:stretch>
        </p:blipFill>
        <p:spPr>
          <a:xfrm rot="614092">
            <a:off x="1819275" y="1398588"/>
            <a:ext cx="3305175" cy="4683125"/>
          </a:xfrm>
          <a:ln w="38100" cap="sq">
            <a:solidFill>
              <a:srgbClr val="000000"/>
            </a:solidFill>
          </a:ln>
          <a:effectLst>
            <a:outerShdw blurRad="50800" dist="38100" dir="2700000" algn="tl" rotWithShape="0">
              <a:srgbClr val="000000">
                <a:alpha val="43000"/>
              </a:srgbClr>
            </a:outerShdw>
          </a:effectLst>
        </p:spPr>
      </p:pic>
      <p:sp>
        <p:nvSpPr>
          <p:cNvPr id="113671" name="WordArt 7"/>
          <p:cNvSpPr>
            <a:spLocks noChangeArrowheads="1" noChangeShapeType="1" noTextEdit="1"/>
          </p:cNvSpPr>
          <p:nvPr/>
        </p:nvSpPr>
        <p:spPr bwMode="auto">
          <a:xfrm rot="-574188">
            <a:off x="4776788" y="2541588"/>
            <a:ext cx="4105275" cy="1944687"/>
          </a:xfrm>
          <a:prstGeom prst="rect">
            <a:avLst/>
          </a:prstGeom>
        </p:spPr>
        <p:txBody>
          <a:bodyPr wrap="none" fromWordArt="1">
            <a:prstTxWarp prst="textDoubleWave1">
              <a:avLst>
                <a:gd name="adj1" fmla="val 6500"/>
                <a:gd name="adj2" fmla="val 0"/>
              </a:avLst>
            </a:prstTxWarp>
          </a:bodyPr>
          <a:lstStyle/>
          <a:p>
            <a:pPr algn="ctr"/>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宋体"/>
                <a:ea typeface="宋体"/>
              </a:rPr>
              <a:t>thanks!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3671"/>
                                        </p:tgtEl>
                                        <p:attrNameLst>
                                          <p:attrName>style.visibility</p:attrName>
                                        </p:attrNameLst>
                                      </p:cBhvr>
                                      <p:to>
                                        <p:strVal val="visible"/>
                                      </p:to>
                                    </p:set>
                                    <p:animEffect transition="in" filter="barn(inHorizontal)">
                                      <p:cBhvr>
                                        <p:cTn id="7" dur="500"/>
                                        <p:tgtEl>
                                          <p:spTgt spid="113671"/>
                                        </p:tgtEl>
                                      </p:cBhvr>
                                    </p:animEffect>
                                  </p:childTnLst>
                                </p:cTn>
                              </p:par>
                            </p:childTnLst>
                          </p:cTn>
                        </p:par>
                      </p:childTnLst>
                    </p:cTn>
                  </p:par>
                  <p:par>
                    <p:cTn id="8" fill="hold">
                      <p:stCondLst>
                        <p:cond delay="indefinite"/>
                      </p:stCondLst>
                      <p:childTnLst>
                        <p:par>
                          <p:cTn id="9" fill="hold">
                            <p:stCondLst>
                              <p:cond delay="0"/>
                            </p:stCondLst>
                            <p:childTnLst>
                              <p:par>
                                <p:cTn id="10" presetID="58" presetClass="entr" presetSubtype="0" accel="100000" fill="hold" nodeType="clickEffect">
                                  <p:stCondLst>
                                    <p:cond delay="0"/>
                                  </p:stCondLst>
                                  <p:childTnLst>
                                    <p:set>
                                      <p:cBhvr>
                                        <p:cTn id="11" dur="1" fill="hold">
                                          <p:stCondLst>
                                            <p:cond delay="0"/>
                                          </p:stCondLst>
                                        </p:cTn>
                                        <p:tgtEl>
                                          <p:spTgt spid="113672"/>
                                        </p:tgtEl>
                                        <p:attrNameLst>
                                          <p:attrName>style.visibility</p:attrName>
                                        </p:attrNameLst>
                                      </p:cBhvr>
                                      <p:to>
                                        <p:strVal val="visible"/>
                                      </p:to>
                                    </p:set>
                                    <p:anim calcmode="lin" valueType="num">
                                      <p:cBhvr>
                                        <p:cTn id="12" dur="500" fill="hold"/>
                                        <p:tgtEl>
                                          <p:spTgt spid="113672"/>
                                        </p:tgtEl>
                                        <p:attrNameLst>
                                          <p:attrName>ppt_w</p:attrName>
                                        </p:attrNameLst>
                                      </p:cBhvr>
                                      <p:tavLst>
                                        <p:tav tm="0">
                                          <p:val>
                                            <p:strVal val="#ppt_w*2.5"/>
                                          </p:val>
                                        </p:tav>
                                        <p:tav tm="100000">
                                          <p:val>
                                            <p:strVal val="#ppt_w"/>
                                          </p:val>
                                        </p:tav>
                                      </p:tavLst>
                                    </p:anim>
                                    <p:anim calcmode="lin" valueType="num">
                                      <p:cBhvr>
                                        <p:cTn id="13" dur="500" fill="hold"/>
                                        <p:tgtEl>
                                          <p:spTgt spid="113672"/>
                                        </p:tgtEl>
                                        <p:attrNameLst>
                                          <p:attrName>ppt_h</p:attrName>
                                        </p:attrNameLst>
                                      </p:cBhvr>
                                      <p:tavLst>
                                        <p:tav tm="0">
                                          <p:val>
                                            <p:strVal val="#ppt_h*0.01"/>
                                          </p:val>
                                        </p:tav>
                                        <p:tav tm="100000">
                                          <p:val>
                                            <p:strVal val="#ppt_h"/>
                                          </p:val>
                                        </p:tav>
                                      </p:tavLst>
                                    </p:anim>
                                    <p:anim calcmode="lin" valueType="num">
                                      <p:cBhvr>
                                        <p:cTn id="14" dur="500" fill="hold"/>
                                        <p:tgtEl>
                                          <p:spTgt spid="113672"/>
                                        </p:tgtEl>
                                        <p:attrNameLst>
                                          <p:attrName>ppt_x</p:attrName>
                                        </p:attrNameLst>
                                      </p:cBhvr>
                                      <p:tavLst>
                                        <p:tav tm="0">
                                          <p:val>
                                            <p:strVal val="#ppt_x"/>
                                          </p:val>
                                        </p:tav>
                                        <p:tav tm="100000">
                                          <p:val>
                                            <p:strVal val="#ppt_x"/>
                                          </p:val>
                                        </p:tav>
                                      </p:tavLst>
                                    </p:anim>
                                    <p:anim calcmode="lin" valueType="num">
                                      <p:cBhvr>
                                        <p:cTn id="15" dur="500" fill="hold"/>
                                        <p:tgtEl>
                                          <p:spTgt spid="113672"/>
                                        </p:tgtEl>
                                        <p:attrNameLst>
                                          <p:attrName>ppt_y</p:attrName>
                                        </p:attrNameLst>
                                      </p:cBhvr>
                                      <p:tavLst>
                                        <p:tav tm="0">
                                          <p:val>
                                            <p:strVal val="#ppt_h+1"/>
                                          </p:val>
                                        </p:tav>
                                        <p:tav tm="100000">
                                          <p:val>
                                            <p:strVal val="#ppt_y"/>
                                          </p:val>
                                        </p:tav>
                                      </p:tavLst>
                                    </p:anim>
                                    <p:animEffect transition="in" filter="fade">
                                      <p:cBhvr>
                                        <p:cTn id="16" dur="500"/>
                                        <p:tgtEl>
                                          <p:spTgt spid="113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ChangeArrowheads="1"/>
          </p:cNvSpPr>
          <p:nvPr/>
        </p:nvSpPr>
        <p:spPr bwMode="auto">
          <a:xfrm>
            <a:off x="285750" y="4286250"/>
            <a:ext cx="5715000" cy="1077913"/>
          </a:xfrm>
          <a:prstGeom prst="rect">
            <a:avLst/>
          </a:prstGeom>
          <a:noFill/>
          <a:ln w="9525">
            <a:noFill/>
            <a:miter lim="800000"/>
            <a:headEnd/>
            <a:tailEnd/>
          </a:ln>
        </p:spPr>
        <p:txBody>
          <a:bodyPr>
            <a:spAutoFit/>
          </a:bodyPr>
          <a:lstStyle/>
          <a:p>
            <a:pPr algn="just" rtl="1"/>
            <a:endParaRPr lang="fa-IR"/>
          </a:p>
          <a:p>
            <a:pPr algn="r" rtl="1"/>
            <a:r>
              <a:rPr lang="fa-IR"/>
              <a:t>  شیوع </a:t>
            </a:r>
            <a:r>
              <a:rPr lang="en-US"/>
              <a:t>ROP</a:t>
            </a:r>
            <a:r>
              <a:rPr lang="fa-IR"/>
              <a:t> 3 تا 5 برابر </a:t>
            </a:r>
            <a:r>
              <a:rPr lang="en-US"/>
              <a:t>LOP</a:t>
            </a:r>
            <a:r>
              <a:rPr lang="fa-IR"/>
              <a:t> است.</a:t>
            </a:r>
            <a:endParaRPr lang="en-US"/>
          </a:p>
        </p:txBody>
      </p:sp>
      <p:pic>
        <p:nvPicPr>
          <p:cNvPr id="66563" name="Picture 2" descr="C:\Users\mosi\Documents\pعکس\بر.jpg"/>
          <p:cNvPicPr>
            <a:picLocks noChangeAspect="1" noChangeArrowheads="1"/>
          </p:cNvPicPr>
          <p:nvPr/>
        </p:nvPicPr>
        <p:blipFill>
          <a:blip r:embed="rId3"/>
          <a:srcRect/>
          <a:stretch>
            <a:fillRect/>
          </a:stretch>
        </p:blipFill>
        <p:spPr bwMode="auto">
          <a:xfrm>
            <a:off x="6215063" y="4071938"/>
            <a:ext cx="2928937" cy="2786062"/>
          </a:xfrm>
          <a:prstGeom prst="rect">
            <a:avLst/>
          </a:prstGeom>
          <a:noFill/>
          <a:ln w="9525">
            <a:noFill/>
            <a:miter lim="800000"/>
            <a:headEnd/>
            <a:tailEnd/>
          </a:ln>
        </p:spPr>
      </p:pic>
      <p:sp>
        <p:nvSpPr>
          <p:cNvPr id="66564" name="Rectangle 3"/>
          <p:cNvSpPr>
            <a:spLocks noChangeArrowheads="1"/>
          </p:cNvSpPr>
          <p:nvPr/>
        </p:nvSpPr>
        <p:spPr bwMode="auto">
          <a:xfrm>
            <a:off x="2214563" y="857250"/>
            <a:ext cx="5715000" cy="1200329"/>
          </a:xfrm>
          <a:prstGeom prst="rect">
            <a:avLst/>
          </a:prstGeom>
          <a:noFill/>
          <a:ln w="9525">
            <a:noFill/>
            <a:miter lim="800000"/>
            <a:headEnd/>
            <a:tailEnd/>
          </a:ln>
        </p:spPr>
        <p:txBody>
          <a:bodyPr>
            <a:spAutoFit/>
          </a:bodyPr>
          <a:lstStyle/>
          <a:p>
            <a:pPr algn="just" rtl="1"/>
            <a:r>
              <a:rPr lang="fa-IR" sz="2400" dirty="0"/>
              <a:t>علل دقیق ناتوانی در چرخش خودبخود مشخص نشده اند اما بدون شک کوتاه بودن قطر عرضی لگن میانی یکی از عواملی است که در این زمینه نقش دارد. </a:t>
            </a:r>
            <a:endParaRPr lang="en-US" sz="2400" dirty="0"/>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ChangeArrowheads="1"/>
          </p:cNvSpPr>
          <p:nvPr/>
        </p:nvSpPr>
        <p:spPr bwMode="auto">
          <a:xfrm>
            <a:off x="4572000" y="0"/>
            <a:ext cx="4572000" cy="5508625"/>
          </a:xfrm>
          <a:prstGeom prst="rect">
            <a:avLst/>
          </a:prstGeom>
          <a:noFill/>
          <a:ln w="9525">
            <a:noFill/>
            <a:miter lim="800000"/>
            <a:headEnd/>
            <a:tailEnd/>
          </a:ln>
        </p:spPr>
        <p:txBody>
          <a:bodyPr>
            <a:spAutoFit/>
          </a:bodyPr>
          <a:lstStyle/>
          <a:p>
            <a:pPr algn="r"/>
            <a:r>
              <a:rPr lang="fa-IR"/>
              <a:t>در پوزیشن های خلفی و عرضی اکسی پوت به دلیل طرز قرار گرفتن جنین امکان فلکسیون کامل سر وجود نداشته و لذا امکان دارد قطر قدامی خلفی عضو نمایش به جای ساب اکسی پیتوبرگماتیک ، قطر ساب اکسی پیتو فرونتالیس یا اکسی پیتوفرونتالیس باشد که در این صورت روند زایمان با اشکال </a:t>
            </a:r>
          </a:p>
          <a:p>
            <a:pPr algn="r"/>
            <a:r>
              <a:rPr lang="fa-IR"/>
              <a:t>روبرو خواهد شد.</a:t>
            </a:r>
            <a:endParaRPr lang="en-US"/>
          </a:p>
        </p:txBody>
      </p:sp>
      <p:sp>
        <p:nvSpPr>
          <p:cNvPr id="67587" name="Rectangle 3" descr="diameters and presentations"/>
          <p:cNvSpPr>
            <a:spLocks noGrp="1" noChangeAspect="1" noChangeArrowheads="1"/>
          </p:cNvSpPr>
          <p:nvPr isPhoto="1"/>
        </p:nvSpPr>
        <p:spPr bwMode="auto">
          <a:xfrm>
            <a:off x="0" y="1714500"/>
            <a:ext cx="4572000" cy="5143500"/>
          </a:xfrm>
          <a:prstGeom prst="rect">
            <a:avLst/>
          </a:prstGeom>
          <a:blipFill dpi="0" rotWithShape="1">
            <a:blip r:embed="rId3"/>
            <a:srcRect/>
            <a:stretch>
              <a:fillRect/>
            </a:stretch>
          </a:blipFill>
          <a:ln w="9525">
            <a:solidFill>
              <a:schemeClr val="tx1"/>
            </a:solidFill>
            <a:miter lim="800000"/>
            <a:headEnd/>
            <a:tailEnd/>
          </a:ln>
        </p:spPr>
        <p:txBody>
          <a:bodyPr/>
          <a:lstStyle/>
          <a:p>
            <a:endParaRPr lang="fa-IR"/>
          </a:p>
        </p:txBody>
      </p:sp>
      <p:sp>
        <p:nvSpPr>
          <p:cNvPr id="67588" name="Rectangle 3"/>
          <p:cNvSpPr>
            <a:spLocks noChangeArrowheads="1"/>
          </p:cNvSpPr>
          <p:nvPr/>
        </p:nvSpPr>
        <p:spPr bwMode="auto">
          <a:xfrm>
            <a:off x="4591050" y="5572125"/>
            <a:ext cx="4552950" cy="584200"/>
          </a:xfrm>
          <a:prstGeom prst="rect">
            <a:avLst/>
          </a:prstGeom>
          <a:noFill/>
          <a:ln w="9525">
            <a:noFill/>
            <a:miter lim="800000"/>
            <a:headEnd/>
            <a:tailEnd/>
          </a:ln>
        </p:spPr>
        <p:txBody>
          <a:bodyPr wrap="none">
            <a:spAutoFit/>
          </a:bodyPr>
          <a:lstStyle/>
          <a:p>
            <a:r>
              <a:rPr lang="fa-IR"/>
              <a:t>سر جنین باید 135 درجه بچرخد</a:t>
            </a:r>
            <a:endParaRPr lang="en-US"/>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
          <p:cNvSpPr>
            <a:spLocks noChangeArrowheads="1"/>
          </p:cNvSpPr>
          <p:nvPr/>
        </p:nvSpPr>
        <p:spPr bwMode="auto">
          <a:xfrm>
            <a:off x="2000250" y="1285875"/>
            <a:ext cx="6000750" cy="4308872"/>
          </a:xfrm>
          <a:prstGeom prst="rect">
            <a:avLst/>
          </a:prstGeom>
          <a:noFill/>
          <a:ln w="9525">
            <a:noFill/>
            <a:miter lim="800000"/>
            <a:headEnd/>
            <a:tailEnd/>
          </a:ln>
        </p:spPr>
        <p:txBody>
          <a:bodyPr>
            <a:spAutoFit/>
          </a:bodyPr>
          <a:lstStyle/>
          <a:p>
            <a:pPr algn="just" rtl="1"/>
            <a:r>
              <a:rPr lang="fa-IR" sz="3200" dirty="0"/>
              <a:t>وقتی جنین با اکسی پوت خلفی از کانال زایمان عبور می کند استخوان اکسی پوت به ساکروم مادر فشار وارد می کند و مادر در زایمان درد شدید کمر دارد .</a:t>
            </a:r>
          </a:p>
          <a:p>
            <a:pPr algn="just" rtl="1"/>
            <a:r>
              <a:rPr lang="fa-IR" sz="3200" dirty="0"/>
              <a:t>سر جنین در مرحله اول دیر انگاژمان می کند.</a:t>
            </a:r>
          </a:p>
          <a:p>
            <a:pPr algn="just" rtl="1"/>
            <a:r>
              <a:rPr lang="fa-IR" sz="3200" dirty="0"/>
              <a:t>سرویکس آهسته دیلاته می شود </a:t>
            </a:r>
          </a:p>
          <a:p>
            <a:pPr algn="just" rtl="1"/>
            <a:r>
              <a:rPr lang="fa-IR" sz="3200" dirty="0"/>
              <a:t>مرحله دوم زایمان طولانی تر می شود.</a:t>
            </a:r>
          </a:p>
          <a:p>
            <a:pPr algn="just" rtl="1"/>
            <a:endParaRPr lang="en-US" dirty="0"/>
          </a:p>
        </p:txBody>
      </p:sp>
    </p:spTree>
  </p:cSld>
  <p:clrMapOvr>
    <a:masterClrMapping/>
  </p:clrMapOvr>
  <p:transition>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55"/>
          <p:cNvPicPr>
            <a:picLocks noChangeAspect="1" noChangeArrowheads="1"/>
          </p:cNvPicPr>
          <p:nvPr/>
        </p:nvPicPr>
        <p:blipFill>
          <a:blip r:embed="rId3"/>
          <a:srcRect t="6328"/>
          <a:stretch>
            <a:fillRect/>
          </a:stretch>
        </p:blipFill>
        <p:spPr bwMode="auto">
          <a:xfrm>
            <a:off x="954088" y="785813"/>
            <a:ext cx="4618037" cy="5310187"/>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69635" name="Rectangle 2"/>
          <p:cNvSpPr>
            <a:spLocks noChangeArrowheads="1"/>
          </p:cNvSpPr>
          <p:nvPr/>
        </p:nvSpPr>
        <p:spPr bwMode="auto">
          <a:xfrm>
            <a:off x="5143500" y="1285875"/>
            <a:ext cx="3298825" cy="584200"/>
          </a:xfrm>
          <a:prstGeom prst="rect">
            <a:avLst/>
          </a:prstGeom>
          <a:noFill/>
          <a:ln w="9525">
            <a:noFill/>
            <a:miter lim="800000"/>
            <a:headEnd/>
            <a:tailEnd/>
          </a:ln>
        </p:spPr>
        <p:txBody>
          <a:bodyPr wrap="none">
            <a:spAutoFit/>
          </a:bodyPr>
          <a:lstStyle/>
          <a:p>
            <a:pPr rtl="1"/>
            <a:r>
              <a:rPr lang="fa-IR"/>
              <a:t>در موارد شک به </a:t>
            </a:r>
            <a:r>
              <a:rPr lang="en-US"/>
              <a:t>OP</a:t>
            </a:r>
            <a:r>
              <a:rPr lang="fa-IR"/>
              <a:t> </a:t>
            </a:r>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7" descr="2222"/>
          <p:cNvPicPr>
            <a:picLocks noChangeAspect="1" noChangeArrowheads="1"/>
          </p:cNvPicPr>
          <p:nvPr/>
        </p:nvPicPr>
        <p:blipFill>
          <a:blip r:embed="rId3"/>
          <a:srcRect/>
          <a:stretch>
            <a:fillRect/>
          </a:stretch>
        </p:blipFill>
        <p:spPr bwMode="auto">
          <a:xfrm>
            <a:off x="0" y="3848100"/>
            <a:ext cx="5603875" cy="3009900"/>
          </a:xfrm>
          <a:prstGeom prst="rect">
            <a:avLst/>
          </a:prstGeom>
          <a:noFill/>
          <a:ln w="9525">
            <a:noFill/>
            <a:miter lim="800000"/>
            <a:headEnd/>
            <a:tailEnd/>
          </a:ln>
        </p:spPr>
      </p:pic>
      <p:sp>
        <p:nvSpPr>
          <p:cNvPr id="70659" name="Rectangle 1"/>
          <p:cNvSpPr>
            <a:spLocks noChangeArrowheads="1"/>
          </p:cNvSpPr>
          <p:nvPr/>
        </p:nvSpPr>
        <p:spPr bwMode="auto">
          <a:xfrm>
            <a:off x="714375" y="428625"/>
            <a:ext cx="8037513" cy="3046988"/>
          </a:xfrm>
          <a:prstGeom prst="rect">
            <a:avLst/>
          </a:prstGeom>
          <a:noFill/>
          <a:ln w="9525">
            <a:noFill/>
            <a:miter lim="800000"/>
            <a:headEnd/>
            <a:tailEnd/>
          </a:ln>
        </p:spPr>
        <p:txBody>
          <a:bodyPr>
            <a:spAutoFit/>
          </a:bodyPr>
          <a:lstStyle/>
          <a:p>
            <a:pPr algn="just" rtl="1"/>
            <a:r>
              <a:rPr lang="fa-IR" sz="2400" dirty="0"/>
              <a:t>لیبر و زایمان در وضعیت اکسی پوت خلفی تفاوت قابل توجهی با وضعیت اکسی پوت قدامی ندارند. پیشرفت لیبر و زایمان با ارزیابی دیلاتاسیون سرویکس و نزول سر جنین تعیین می شود در اکثر موارد با رسیدن سر جنین به پرینه زایمان معمولا بدون مشکل عمده ای انجام می شود .</a:t>
            </a:r>
          </a:p>
          <a:p>
            <a:pPr algn="just" rtl="1"/>
            <a:r>
              <a:rPr lang="fa-IR" sz="2400" dirty="0">
                <a:solidFill>
                  <a:srgbClr val="FF0000"/>
                </a:solidFill>
              </a:rPr>
              <a:t>روشهای ممکن برای زایمان </a:t>
            </a:r>
            <a:r>
              <a:rPr lang="fa-IR" sz="2400" dirty="0"/>
              <a:t>شامل:زایمان خود به خود، زایمان با فورسپس در وضعیت اکسی پوت خلفی ، چرخش دستی اکسی پوت به وضعیت قدامی و سپس انجام زایمان به  صورت خودبه خود و یا با فورسپس ، چرخش اکسی پوت به صورت قدامی با استفاده از فورسپس وسپس انجام زایمان</a:t>
            </a:r>
            <a:endParaRPr lang="en-US" sz="2400" dirty="0"/>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
          <p:cNvSpPr>
            <a:spLocks noChangeArrowheads="1"/>
          </p:cNvSpPr>
          <p:nvPr/>
        </p:nvSpPr>
        <p:spPr bwMode="auto">
          <a:xfrm>
            <a:off x="857250" y="363538"/>
            <a:ext cx="7359650" cy="6001643"/>
          </a:xfrm>
          <a:prstGeom prst="rect">
            <a:avLst/>
          </a:prstGeom>
          <a:noFill/>
          <a:ln w="9525">
            <a:noFill/>
            <a:miter lim="800000"/>
            <a:headEnd/>
            <a:tailEnd/>
          </a:ln>
        </p:spPr>
        <p:txBody>
          <a:bodyPr>
            <a:spAutoFit/>
          </a:bodyPr>
          <a:lstStyle/>
          <a:p>
            <a:pPr algn="r"/>
            <a:r>
              <a:rPr lang="fa-IR" sz="3200" dirty="0">
                <a:solidFill>
                  <a:srgbClr val="FF0000"/>
                </a:solidFill>
              </a:rPr>
              <a:t>زایمان خود به خود</a:t>
            </a:r>
          </a:p>
          <a:p>
            <a:pPr algn="r"/>
            <a:r>
              <a:rPr lang="fa-IR" sz="3200" dirty="0"/>
              <a:t>اگر خروجی لگن وسیع باشد و خروجی واژن و پرینه در نتیجه زایمان واژینال قبلی تا حدودی شل باشد در اغلب موارد زایمان سریع خودبه خود رخ می دهد. اگر خروجی واژن در برابر کشش مقاوم بوده و پرینه سفت باشد ممکن است اواخر مرحله اول یا دوم لیبر و یا هر دو به میزان قابل توجهی طولانی شوند . در مقایسه با اکسی پوت قدامی ، در وضعیت اکسی پوت خلفی با هر تلاشی برای خارج کردن جنین سر به میزان بسیار بیشتری به طرف پرینه رانده می شود.بنابراین زایمان با فورسپس اغلب اندیکاسیون پیدا می کند معمولا اپی زیاتومی وسیع ضرورت دارد</a:t>
            </a:r>
            <a:r>
              <a:rPr lang="fa-IR" dirty="0"/>
              <a:t>.  </a:t>
            </a:r>
            <a:endParaRPr lang="en-US" dirty="0"/>
          </a:p>
        </p:txBody>
      </p:sp>
    </p:spTree>
  </p:cSld>
  <p:clrMapOvr>
    <a:masterClrMapping/>
  </p:clrMapOvr>
  <p:transition>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p:cNvSpPr>
            <a:spLocks noChangeArrowheads="1"/>
          </p:cNvSpPr>
          <p:nvPr/>
        </p:nvSpPr>
        <p:spPr bwMode="auto">
          <a:xfrm>
            <a:off x="1071563" y="285750"/>
            <a:ext cx="7429500" cy="523220"/>
          </a:xfrm>
          <a:prstGeom prst="rect">
            <a:avLst/>
          </a:prstGeom>
          <a:noFill/>
          <a:ln w="9525">
            <a:noFill/>
            <a:miter lim="800000"/>
            <a:headEnd/>
            <a:tailEnd/>
          </a:ln>
        </p:spPr>
        <p:txBody>
          <a:bodyPr>
            <a:spAutoFit/>
          </a:bodyPr>
          <a:lstStyle/>
          <a:p>
            <a:pPr algn="ctr"/>
            <a:r>
              <a:rPr lang="fa-IR" sz="2800" dirty="0">
                <a:solidFill>
                  <a:srgbClr val="FF0000"/>
                </a:solidFill>
              </a:rPr>
              <a:t>زایمان با فورسپس در وضعیت اکسی پوت خلفی</a:t>
            </a:r>
            <a:endParaRPr lang="en-US" sz="2800" dirty="0">
              <a:solidFill>
                <a:srgbClr val="FF0000"/>
              </a:solidFill>
            </a:endParaRPr>
          </a:p>
        </p:txBody>
      </p:sp>
      <p:sp>
        <p:nvSpPr>
          <p:cNvPr id="72707" name="Rectangle 2"/>
          <p:cNvSpPr>
            <a:spLocks noChangeArrowheads="1"/>
          </p:cNvSpPr>
          <p:nvPr/>
        </p:nvSpPr>
        <p:spPr bwMode="auto">
          <a:xfrm>
            <a:off x="500063" y="1357313"/>
            <a:ext cx="7929562" cy="3970318"/>
          </a:xfrm>
          <a:prstGeom prst="rect">
            <a:avLst/>
          </a:prstGeom>
          <a:noFill/>
          <a:ln w="9525">
            <a:noFill/>
            <a:miter lim="800000"/>
            <a:headEnd/>
            <a:tailEnd/>
          </a:ln>
        </p:spPr>
        <p:txBody>
          <a:bodyPr>
            <a:spAutoFit/>
          </a:bodyPr>
          <a:lstStyle/>
          <a:p>
            <a:pPr algn="ctr"/>
            <a:r>
              <a:rPr lang="fa-IR" sz="2800" dirty="0"/>
              <a:t>با اپی زیاتومی بزرگ می توان کشش را به حداقل رساند. استفاده از فورسپس و اپی زیاتومی بزرگ نیازمند به بی حسی بیشتر در مقایسه با بی حسی حاصل از بلوک پودندال یا انفیلتراسیون موضعی پرینه است. در موارد نادر بیرون زدن پوست سر جنین از مدخل واژن در نتیجه طویل شدن چشمگیر سر جنین رخ می دهد که ناشی از مولدینگ همراه با تشکیل کاپوت سوکسیدانئوم بزرگ است در چنین مواردی ممکن است سر آنگاژه نشده باشد که لیبر طولانیتر شده و نزول سر جنین به آهستگی رخ می دهد در این موارد زایمان سریع سزارین مناسب است</a:t>
            </a:r>
            <a:endParaRPr lang="en-US" sz="2800" dirty="0"/>
          </a:p>
        </p:txBody>
      </p:sp>
    </p:spTree>
  </p:cSld>
  <p:clrMapOvr>
    <a:masterClrMapping/>
  </p:clrMapOvr>
  <p:transition>
    <p:plus/>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1437</Words>
  <Application>Microsoft Office PowerPoint</Application>
  <PresentationFormat>On-screen Show (4:3)</PresentationFormat>
  <Paragraphs>106</Paragraphs>
  <Slides>28</Slides>
  <Notes>20</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28</vt:i4>
      </vt:variant>
    </vt:vector>
  </HeadingPairs>
  <TitlesOfParts>
    <vt:vector size="41" baseType="lpstr">
      <vt:lpstr>SimSun</vt:lpstr>
      <vt:lpstr>SimSun</vt:lpstr>
      <vt:lpstr>2  Arshia</vt:lpstr>
      <vt:lpstr>Arial</vt:lpstr>
      <vt:lpstr>Calibri</vt:lpstr>
      <vt:lpstr>Iran</vt:lpstr>
      <vt:lpstr>华文新魏</vt:lpstr>
      <vt:lpstr>华文中宋</vt:lpstr>
      <vt:lpstr>Times New Roman</vt:lpstr>
      <vt:lpstr>TimesNewRoman</vt:lpstr>
      <vt:lpstr>Wingdings</vt:lpstr>
      <vt:lpstr>Wingdings 2</vt:lpstr>
      <vt:lpstr>Office Theme</vt:lpstr>
      <vt:lpstr>بسم الله الرحمن االرحیم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مکانیسم لیبر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home</cp:lastModifiedBy>
  <cp:revision>3</cp:revision>
  <dcterms:created xsi:type="dcterms:W3CDTF">2006-08-16T00:00:00Z</dcterms:created>
  <dcterms:modified xsi:type="dcterms:W3CDTF">2017-10-10T20:11:49Z</dcterms:modified>
</cp:coreProperties>
</file>